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notesMasterIdLst>
    <p:notesMasterId r:id="rId88"/>
  </p:notesMasterIdLst>
  <p:sldIdLst>
    <p:sldId id="270" r:id="rId2"/>
    <p:sldId id="386" r:id="rId3"/>
    <p:sldId id="529" r:id="rId4"/>
    <p:sldId id="469" r:id="rId5"/>
    <p:sldId id="498" r:id="rId6"/>
    <p:sldId id="502" r:id="rId7"/>
    <p:sldId id="503" r:id="rId8"/>
    <p:sldId id="499" r:id="rId9"/>
    <p:sldId id="500" r:id="rId10"/>
    <p:sldId id="501" r:id="rId11"/>
    <p:sldId id="497" r:id="rId12"/>
    <p:sldId id="444" r:id="rId13"/>
    <p:sldId id="504" r:id="rId14"/>
    <p:sldId id="505" r:id="rId15"/>
    <p:sldId id="506" r:id="rId16"/>
    <p:sldId id="507" r:id="rId17"/>
    <p:sldId id="508" r:id="rId18"/>
    <p:sldId id="421" r:id="rId19"/>
    <p:sldId id="446" r:id="rId20"/>
    <p:sldId id="509" r:id="rId21"/>
    <p:sldId id="511" r:id="rId22"/>
    <p:sldId id="512" r:id="rId23"/>
    <p:sldId id="513" r:id="rId24"/>
    <p:sldId id="514" r:id="rId25"/>
    <p:sldId id="388" r:id="rId26"/>
    <p:sldId id="425" r:id="rId27"/>
    <p:sldId id="420" r:id="rId28"/>
    <p:sldId id="470" r:id="rId29"/>
    <p:sldId id="471" r:id="rId30"/>
    <p:sldId id="473" r:id="rId31"/>
    <p:sldId id="474" r:id="rId32"/>
    <p:sldId id="516" r:id="rId33"/>
    <p:sldId id="449" r:id="rId34"/>
    <p:sldId id="517" r:id="rId35"/>
    <p:sldId id="478" r:id="rId36"/>
    <p:sldId id="518" r:id="rId37"/>
    <p:sldId id="519" r:id="rId38"/>
    <p:sldId id="480" r:id="rId39"/>
    <p:sldId id="520" r:id="rId40"/>
    <p:sldId id="481" r:id="rId41"/>
    <p:sldId id="521" r:id="rId42"/>
    <p:sldId id="522" r:id="rId43"/>
    <p:sldId id="482" r:id="rId44"/>
    <p:sldId id="492" r:id="rId45"/>
    <p:sldId id="493" r:id="rId46"/>
    <p:sldId id="484" r:id="rId47"/>
    <p:sldId id="494" r:id="rId48"/>
    <p:sldId id="485" r:id="rId49"/>
    <p:sldId id="486" r:id="rId50"/>
    <p:sldId id="487" r:id="rId51"/>
    <p:sldId id="495" r:id="rId52"/>
    <p:sldId id="490" r:id="rId53"/>
    <p:sldId id="491" r:id="rId54"/>
    <p:sldId id="488" r:id="rId55"/>
    <p:sldId id="489" r:id="rId56"/>
    <p:sldId id="524" r:id="rId57"/>
    <p:sldId id="477" r:id="rId58"/>
    <p:sldId id="448" r:id="rId59"/>
    <p:sldId id="479" r:id="rId60"/>
    <p:sldId id="523" r:id="rId61"/>
    <p:sldId id="525" r:id="rId62"/>
    <p:sldId id="526" r:id="rId63"/>
    <p:sldId id="527" r:id="rId64"/>
    <p:sldId id="475" r:id="rId65"/>
    <p:sldId id="476" r:id="rId66"/>
    <p:sldId id="528" r:id="rId67"/>
    <p:sldId id="439" r:id="rId68"/>
    <p:sldId id="451" r:id="rId69"/>
    <p:sldId id="452" r:id="rId70"/>
    <p:sldId id="453" r:id="rId71"/>
    <p:sldId id="454" r:id="rId72"/>
    <p:sldId id="455" r:id="rId73"/>
    <p:sldId id="456" r:id="rId74"/>
    <p:sldId id="457" r:id="rId75"/>
    <p:sldId id="458" r:id="rId76"/>
    <p:sldId id="459" r:id="rId77"/>
    <p:sldId id="460" r:id="rId78"/>
    <p:sldId id="461" r:id="rId79"/>
    <p:sldId id="462" r:id="rId80"/>
    <p:sldId id="463" r:id="rId81"/>
    <p:sldId id="464" r:id="rId82"/>
    <p:sldId id="465" r:id="rId83"/>
    <p:sldId id="466" r:id="rId84"/>
    <p:sldId id="467" r:id="rId85"/>
    <p:sldId id="468" r:id="rId86"/>
    <p:sldId id="384" r:id="rId87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3300"/>
    <a:srgbClr val="006666"/>
    <a:srgbClr val="3366CC"/>
    <a:srgbClr val="FFFFFF"/>
    <a:srgbClr val="000066"/>
    <a:srgbClr val="990000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384" autoAdjust="0"/>
  </p:normalViewPr>
  <p:slideViewPr>
    <p:cSldViewPr>
      <p:cViewPr varScale="1">
        <p:scale>
          <a:sx n="59" d="100"/>
          <a:sy n="59" d="100"/>
        </p:scale>
        <p:origin x="-16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defTabSz="920750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266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66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66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defTabSz="920750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266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latin typeface="Arial" charset="0"/>
              </a:defRPr>
            </a:lvl1pPr>
          </a:lstStyle>
          <a:p>
            <a:fld id="{E7A0F4F7-0240-4C51-84D6-4D478DB5F90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2872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4581525"/>
            <a:ext cx="8064500" cy="866775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5495925"/>
            <a:ext cx="8064500" cy="68580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 sz="3400" b="1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59076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59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59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BF6F0D2-02E8-40C3-A929-6F3F6C2377C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1B24E-CC90-44F7-AB88-ACB46C2BDAF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710B90-2D2F-47C7-BB04-E124EF0B23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288" y="1557338"/>
            <a:ext cx="4064000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1688" y="1557338"/>
            <a:ext cx="4064000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A0C18-6E05-494F-A3CC-8620404F5C0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3DA7A4-005E-494C-B72D-4BEBA785EF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B303E6-EC0C-4243-A6FF-DA36631512A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99E5F0-4779-45CB-B325-69E95E8236B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A42D41-8FDA-46D7-B132-4F53812AD44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42F144-DF84-48E7-A50E-81DEE31A1A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BBF98B-20F9-46B1-90CD-BEA56B5665B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05588" y="476250"/>
            <a:ext cx="2070100" cy="59055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5288" y="476250"/>
            <a:ext cx="6057900" cy="59055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BA9AD6-8990-4D81-ADA8-340344BA63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395288" y="476250"/>
            <a:ext cx="8280400" cy="5905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F9CDE-DF27-4CD8-8761-3BF41FFD13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0">
          <a:blip r:embed="rId14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76250"/>
            <a:ext cx="8280400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Заголовок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557338"/>
            <a:ext cx="828040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		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58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endParaRPr lang="ru-RU"/>
          </a:p>
        </p:txBody>
      </p:sp>
      <p:sp>
        <p:nvSpPr>
          <p:cNvPr id="258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endParaRPr lang="ru-RU"/>
          </a:p>
        </p:txBody>
      </p:sp>
      <p:sp>
        <p:nvSpPr>
          <p:cNvPr id="258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08B50299-D25D-49B1-A2B2-C6C4D114B8C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Rectangle 2"/>
          <p:cNvSpPr>
            <a:spLocks noChangeArrowheads="1"/>
          </p:cNvSpPr>
          <p:nvPr/>
        </p:nvSpPr>
        <p:spPr bwMode="auto">
          <a:xfrm>
            <a:off x="250825" y="1941513"/>
            <a:ext cx="88931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6000" i="1">
                <a:solidFill>
                  <a:srgbClr val="800000"/>
                </a:solidFill>
              </a:rPr>
              <a:t>Проведение ЕГЭ в ППЭ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388" y="1557338"/>
            <a:ext cx="8964612" cy="431502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ru-RU" sz="2800" b="1" dirty="0">
                <a:solidFill>
                  <a:srgbClr val="002060"/>
                </a:solidFill>
              </a:rPr>
              <a:t>Методические материалы по подготовке и проведению ЕГЭ в пунктах проведения экзамена в </a:t>
            </a:r>
            <a:r>
              <a:rPr lang="ru-RU" sz="2800" b="1" dirty="0" smtClean="0">
                <a:solidFill>
                  <a:srgbClr val="002060"/>
                </a:solidFill>
              </a:rPr>
              <a:t>2014 году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ru-RU" sz="2800" b="1" dirty="0" smtClean="0">
                <a:solidFill>
                  <a:srgbClr val="002060"/>
                </a:solidFill>
              </a:rPr>
              <a:t>Сборник форма, используемых при проведении ЕГЭ в 2014 году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ru-RU" sz="2800" b="1" dirty="0" smtClean="0">
                <a:solidFill>
                  <a:srgbClr val="002060"/>
                </a:solidFill>
              </a:rPr>
              <a:t>Правила заполнения бланков ЕГЭ в 2014 году 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ru-RU" sz="2800" b="1" dirty="0">
              <a:solidFill>
                <a:srgbClr val="002060"/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ru-RU" sz="2800" b="1" dirty="0" smtClean="0">
                <a:solidFill>
                  <a:srgbClr val="FF0000"/>
                </a:solidFill>
              </a:rPr>
              <a:t>ДАННЫЕ МАТЕРИАЛЫ НАХОДЯТСЯ НА САЙТЕ ИМЦ КУКМОРСКОГО РАЙОНА РТ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950" y="260350"/>
            <a:ext cx="7596188" cy="936625"/>
          </a:xfrm>
        </p:spPr>
        <p:txBody>
          <a:bodyPr/>
          <a:lstStyle/>
          <a:p>
            <a:r>
              <a:rPr lang="ru-RU" sz="3200" b="0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Методические материалы </a:t>
            </a:r>
            <a:br>
              <a:rPr lang="ru-RU" sz="3200" b="0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3200" b="0" u="sng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ФГУ «Федеральный центр тестирования»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41" y="1035052"/>
            <a:ext cx="896448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/>
              <a:t>1</a:t>
            </a:r>
            <a:r>
              <a:rPr lang="ru-RU" sz="1800" dirty="0"/>
              <a:t>. Федеральный закон от 29.12.2012 № 273-ФЗ «Об образовании в Российской Федерации». </a:t>
            </a:r>
          </a:p>
          <a:p>
            <a:r>
              <a:rPr lang="ru-RU" sz="1800" dirty="0"/>
              <a:t>2. Постановление Правительства Российской Федерации от 31.08.2013 № 755 «О федеральной информационной системе обеспечения проведения государственной итоговой аттестации обучающихся, освоивших основные образовательные программы основного общего и среднего общего образования, и приема граждан в образовательные организации для получения среднего профессионального и высшего образования и региональных информационных системах обеспечения проведения государственной итоговой аттестации обучающихся, освоивших основные образовательные программы основного общего и среднего общего образования». </a:t>
            </a:r>
          </a:p>
          <a:p>
            <a:r>
              <a:rPr lang="ru-RU" sz="1800" dirty="0"/>
              <a:t>3. Приказ </a:t>
            </a:r>
            <a:r>
              <a:rPr lang="ru-RU" sz="1800" dirty="0" err="1"/>
              <a:t>Минобрнауки</a:t>
            </a:r>
            <a:r>
              <a:rPr lang="ru-RU" sz="1800" dirty="0"/>
              <a:t> России от 28.06.2013 № 491 «Об утверждении порядка аккредитации граждан в качестве общественных наблюдателей при проведении государственной итоговой аттестации по образовательным программам основного общего и среднего общего образования, всероссийской олимпиады школьников и олимпиад школьников» (зарегистрирован Минюстом России 02.08.2013, регистрационный № 29234). </a:t>
            </a:r>
          </a:p>
          <a:p>
            <a:r>
              <a:rPr lang="ru-RU" sz="1800" dirty="0" smtClean="0"/>
              <a:t>4. Приказ </a:t>
            </a:r>
            <a:r>
              <a:rPr lang="ru-RU" sz="1800" dirty="0" err="1"/>
              <a:t>Минобрнауки</a:t>
            </a:r>
            <a:r>
              <a:rPr lang="ru-RU" sz="1800" dirty="0"/>
              <a:t> России от 26.12.2013 № 1400 «Об утверждении Порядка проведения государственной итоговой аттестации по образовательным программам среднего общего образования» (зарегистрирован Минюстом России 03.02.2014, регистрационный № 31205). </a:t>
            </a:r>
          </a:p>
          <a:p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29307"/>
            <a:ext cx="83884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99"/>
                </a:solidFill>
              </a:rPr>
              <a:t>Нормативные </a:t>
            </a:r>
            <a:r>
              <a:rPr lang="ru-RU" sz="2800" b="1" dirty="0">
                <a:solidFill>
                  <a:srgbClr val="000099"/>
                </a:solidFill>
              </a:rPr>
              <a:t>правовые документы, регламентирующие проведение ЕГЭ </a:t>
            </a:r>
            <a:endParaRPr lang="ru-RU" sz="28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123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rgbClr val="000099"/>
                </a:solidFill>
              </a:rPr>
              <a:t>В аудиториях ППЭ должны быть</a:t>
            </a:r>
            <a:r>
              <a:rPr lang="ru-RU" sz="3200" dirty="0" smtClean="0"/>
              <a:t>: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235075"/>
            <a:ext cx="8642350" cy="5434013"/>
          </a:xfrm>
        </p:spPr>
        <p:txBody>
          <a:bodyPr/>
          <a:lstStyle/>
          <a:p>
            <a:r>
              <a:rPr lang="ru-RU" sz="2000" dirty="0" smtClean="0"/>
              <a:t>А) подготовлены </a:t>
            </a:r>
            <a:r>
              <a:rPr lang="ru-RU" sz="2000" dirty="0"/>
              <a:t>часы, находящиеся в поле зрения участников ЕГЭ; </a:t>
            </a:r>
            <a:br>
              <a:rPr lang="ru-RU" sz="2000" dirty="0"/>
            </a:br>
            <a:r>
              <a:rPr lang="ru-RU" sz="2000" dirty="0" smtClean="0"/>
              <a:t>- закрыты </a:t>
            </a:r>
            <a:r>
              <a:rPr lang="ru-RU" sz="2000" dirty="0"/>
              <a:t>стенды, плакаты и иные материалы со </a:t>
            </a:r>
            <a:r>
              <a:rPr lang="ru-RU" sz="2000" dirty="0" err="1" smtClean="0"/>
              <a:t>справочно</a:t>
            </a:r>
            <a:r>
              <a:rPr lang="ru-RU" sz="2000" dirty="0" smtClean="0"/>
              <a:t> познавательной </a:t>
            </a:r>
            <a:r>
              <a:rPr lang="ru-RU" sz="2000" dirty="0"/>
              <a:t>информацией по соответствующим учебным предметам; </a:t>
            </a:r>
            <a:br>
              <a:rPr lang="ru-RU" sz="2000" dirty="0"/>
            </a:br>
            <a:r>
              <a:rPr lang="ru-RU" sz="2000" dirty="0" smtClean="0"/>
              <a:t>-подготовлены </a:t>
            </a:r>
            <a:r>
              <a:rPr lang="ru-RU" sz="2000" dirty="0"/>
              <a:t>рабочие места для участников ЕГЭ, обозначенные </a:t>
            </a:r>
            <a:r>
              <a:rPr lang="ru-RU" sz="2000" dirty="0">
                <a:solidFill>
                  <a:srgbClr val="FF0000"/>
                </a:solidFill>
              </a:rPr>
              <a:t>заметным номером</a:t>
            </a:r>
            <a:r>
              <a:rPr lang="ru-RU" sz="2000" dirty="0"/>
              <a:t>; </a:t>
            </a:r>
            <a:br>
              <a:rPr lang="ru-RU" sz="2000" dirty="0"/>
            </a:br>
            <a:r>
              <a:rPr lang="ru-RU" sz="2000" dirty="0"/>
              <a:t>предусмотрены места для личных вещей участников </a:t>
            </a:r>
            <a:r>
              <a:rPr lang="ru-RU" sz="2000" dirty="0" smtClean="0"/>
              <a:t>ЕГЭ. </a:t>
            </a:r>
          </a:p>
          <a:p>
            <a:r>
              <a:rPr lang="ru-RU" sz="2000" dirty="0" smtClean="0"/>
              <a:t>Б</a:t>
            </a:r>
            <a:r>
              <a:rPr lang="ru-RU" sz="2000" dirty="0"/>
              <a:t>) Помещение (аудитория) для руководителя ППЭ, оборудованное рабочим местом и сейфом (или металлическим шкафом) для хранения экзаменационных материалов. </a:t>
            </a:r>
          </a:p>
          <a:p>
            <a:r>
              <a:rPr lang="ru-RU" sz="2000" dirty="0"/>
              <a:t>В) Помещение для представителей образовательных организаций, сопровождающих обучающихся. </a:t>
            </a:r>
          </a:p>
          <a:p>
            <a:r>
              <a:rPr lang="ru-RU" sz="2000" dirty="0"/>
              <a:t>Г) Помещения для представителей средств массовой информации, общественных наблюдателей и иных лиц, имеющих право присутствовать в ППЭ в день экзамена. </a:t>
            </a:r>
          </a:p>
          <a:p>
            <a:r>
              <a:rPr lang="ru-RU" sz="2000" dirty="0"/>
              <a:t>Указанные помещения должны быть изолированы от аудиторий для проведения экзамена. </a:t>
            </a:r>
          </a:p>
          <a:p>
            <a:pPr marL="0" indent="0">
              <a:buNone/>
            </a:pPr>
            <a:endParaRPr lang="ru-RU" sz="20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0099"/>
                </a:solidFill>
              </a:rPr>
              <a:t>В аудиториях ППЭ должны быть</a:t>
            </a:r>
            <a:r>
              <a:rPr lang="ru-RU" sz="3600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/>
              <a:t>Помещения, не использующиеся для проведения экзамена, на время проведения экзамена запираются и опечатываются. </a:t>
            </a:r>
          </a:p>
          <a:p>
            <a:endParaRPr lang="ru-RU" sz="2000" dirty="0"/>
          </a:p>
          <a:p>
            <a:r>
              <a:rPr lang="ru-RU" sz="2000" dirty="0"/>
              <a:t>Для организаторов вне аудитории и сотрудников, осуществляющих охрану правопорядка (сотрудников полиции), обеспечивающих вход участников ЕГЭ в ППЭ, должно быть оборудовано рабочее место с наличием стационарного или ручного </a:t>
            </a:r>
            <a:r>
              <a:rPr lang="ru-RU" sz="2000" dirty="0" err="1"/>
              <a:t>металлодетектора</a:t>
            </a:r>
            <a:r>
              <a:rPr lang="ru-RU" sz="2000" dirty="0"/>
              <a:t>. В случае организации крупного ППЭ рекомендуется оборудовать несколько входов в ППЭ с присутствием организаторов вне аудитории, сотрудников, осуществляющих охрану правопорядка (сотрудников полиции) и с наличием необходимого количества стационарных или ручных </a:t>
            </a:r>
            <a:r>
              <a:rPr lang="ru-RU" sz="2000" dirty="0" err="1"/>
              <a:t>металлодетекторов</a:t>
            </a:r>
            <a:r>
              <a:rPr lang="ru-RU" sz="2000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393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В ППЭ: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ППЭ оборудуются стационарными или переносными металлоискателями, средствами видеонаблюдения. По решению ОИВ ППЭ также могут быть оборудованы средствами подавления сигналов мобильной связи. </a:t>
            </a:r>
          </a:p>
          <a:p>
            <a:r>
              <a:rPr lang="ru-RU" sz="2400" dirty="0"/>
              <a:t>В ППЭ должны быть </a:t>
            </a:r>
            <a:r>
              <a:rPr lang="ru-RU" sz="2400" dirty="0">
                <a:solidFill>
                  <a:srgbClr val="FF0000"/>
                </a:solidFill>
              </a:rPr>
              <a:t>размещены объявления </a:t>
            </a:r>
            <a:r>
              <a:rPr lang="ru-RU" sz="2400" dirty="0"/>
              <a:t>(таблички), оповещающие о ведении видеонаблюдения. Участники ЕГЭ, находящиеся в ППЭ во время проведения экзаменов, предупреждаются о ведении видеозаписи экзамена.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17834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7"/>
            <a:ext cx="8136904" cy="648072"/>
          </a:xfrm>
        </p:spPr>
        <p:txBody>
          <a:bodyPr/>
          <a:lstStyle/>
          <a:p>
            <a:r>
              <a:rPr lang="ru-RU" dirty="0">
                <a:solidFill>
                  <a:srgbClr val="000099"/>
                </a:solidFill>
              </a:rPr>
              <a:t>Готовность </a:t>
            </a:r>
            <a:r>
              <a:rPr lang="ru-RU" dirty="0" smtClean="0">
                <a:solidFill>
                  <a:srgbClr val="000099"/>
                </a:solidFill>
              </a:rPr>
              <a:t>ППЭ: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80400" cy="4824412"/>
          </a:xfrm>
        </p:spPr>
        <p:txBody>
          <a:bodyPr/>
          <a:lstStyle/>
          <a:p>
            <a:r>
              <a:rPr lang="ru-RU" sz="2400" dirty="0" smtClean="0"/>
              <a:t>Проверка </a:t>
            </a:r>
            <a:r>
              <a:rPr lang="ru-RU" sz="2400" dirty="0"/>
              <a:t>готовности ППЭ проводится в 2 этапа: </a:t>
            </a:r>
          </a:p>
          <a:p>
            <a:r>
              <a:rPr lang="ru-RU" sz="2400" dirty="0"/>
              <a:t>1) до 31 марта - членами ГЭК. При проверке готовности указанные лица проверяют соответствие ППЭ требованиям, предъявляемым законодательством Российской Федерации, готовность (работоспособность, сохранность) оборудования ППЭ. По итогам проверки составляется протокол готовности ППЭ. </a:t>
            </a:r>
          </a:p>
          <a:p>
            <a:r>
              <a:rPr lang="ru-RU" sz="2400" dirty="0"/>
              <a:t>2) не позднее чем за 1 день до начала экзамена - руководителем ППЭ и руководителем организации, на базе которого организован ППЭ. Заполняется форма ППЭ-01 «Акт готовности ППЭ» совместно с руководителем организации, на базе которого организован ППЭ.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2712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0099"/>
                </a:solidFill>
              </a:rPr>
              <a:t>В день проведения экзамена в ППЭ могут присутствовать: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568952" cy="4824412"/>
          </a:xfrm>
        </p:spPr>
        <p:txBody>
          <a:bodyPr/>
          <a:lstStyle/>
          <a:p>
            <a:r>
              <a:rPr lang="ru-RU" sz="2400" dirty="0" smtClean="0"/>
              <a:t>представители </a:t>
            </a:r>
            <a:r>
              <a:rPr lang="ru-RU" sz="2400" dirty="0"/>
              <a:t>средств массовой </a:t>
            </a:r>
            <a:r>
              <a:rPr lang="ru-RU" sz="2400" dirty="0" smtClean="0"/>
              <a:t>информации (</a:t>
            </a:r>
            <a:r>
              <a:rPr lang="ru-RU" sz="2400" dirty="0" smtClean="0">
                <a:solidFill>
                  <a:srgbClr val="FF0000"/>
                </a:solidFill>
              </a:rPr>
              <a:t>присутствуют </a:t>
            </a:r>
            <a:r>
              <a:rPr lang="ru-RU" sz="2400" dirty="0">
                <a:solidFill>
                  <a:srgbClr val="FF0000"/>
                </a:solidFill>
              </a:rPr>
              <a:t>в аудиториях для проведения экзамена только до момента начала заполнения обучающимися, выпускниками прошлых лет регистрационных полей экзаменационной </a:t>
            </a:r>
            <a:r>
              <a:rPr lang="ru-RU" sz="2400" dirty="0" smtClean="0">
                <a:solidFill>
                  <a:srgbClr val="FF0000"/>
                </a:solidFill>
              </a:rPr>
              <a:t>работы</a:t>
            </a:r>
            <a:r>
              <a:rPr lang="ru-RU" sz="2400" dirty="0" smtClean="0"/>
              <a:t>); </a:t>
            </a:r>
            <a:endParaRPr lang="ru-RU" sz="2400" dirty="0"/>
          </a:p>
          <a:p>
            <a:r>
              <a:rPr lang="ru-RU" sz="2400" dirty="0"/>
              <a:t>общественные наблюдатели, аккредитованные в установленном </a:t>
            </a:r>
            <a:r>
              <a:rPr lang="ru-RU" sz="2400" dirty="0" smtClean="0"/>
              <a:t>порядке </a:t>
            </a:r>
            <a:r>
              <a:rPr lang="ru-RU" sz="2400" dirty="0" smtClean="0">
                <a:solidFill>
                  <a:srgbClr val="FF0000"/>
                </a:solidFill>
              </a:rPr>
              <a:t>(</a:t>
            </a:r>
            <a:r>
              <a:rPr lang="ru-RU" sz="2400" dirty="0">
                <a:solidFill>
                  <a:srgbClr val="FF0000"/>
                </a:solidFill>
              </a:rPr>
              <a:t>могут свободно перемещаться по ППЭ. При этом в одной аудитории может находиться только 1 общественный </a:t>
            </a:r>
            <a:r>
              <a:rPr lang="ru-RU" sz="2400" dirty="0" smtClean="0">
                <a:solidFill>
                  <a:srgbClr val="FF0000"/>
                </a:solidFill>
              </a:rPr>
              <a:t>наблюдатель</a:t>
            </a:r>
            <a:r>
              <a:rPr lang="ru-RU" sz="2400" dirty="0" smtClean="0"/>
              <a:t>); </a:t>
            </a:r>
            <a:endParaRPr lang="ru-RU" sz="2400" dirty="0"/>
          </a:p>
          <a:p>
            <a:r>
              <a:rPr lang="ru-RU" sz="2400" dirty="0"/>
              <a:t>должностные лица </a:t>
            </a:r>
            <a:r>
              <a:rPr lang="ru-RU" sz="2400" dirty="0" err="1"/>
              <a:t>Рособрнадзора</a:t>
            </a:r>
            <a:r>
              <a:rPr lang="ru-RU" sz="2400" dirty="0"/>
              <a:t> и (или) органа исполнительной власти субъекта Российской Федерации, осуществляющего переданные полномочия Российской Федерации в сфере образования.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72337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476251"/>
            <a:ext cx="8280400" cy="720502"/>
          </a:xfrm>
        </p:spPr>
        <p:txBody>
          <a:bodyPr/>
          <a:lstStyle/>
          <a:p>
            <a:r>
              <a:rPr lang="ru-RU" b="0" dirty="0">
                <a:solidFill>
                  <a:srgbClr val="000099"/>
                </a:solidFill>
              </a:rPr>
              <a:t>Организатор в </a:t>
            </a:r>
            <a:r>
              <a:rPr lang="ru-RU" b="0" dirty="0" smtClean="0">
                <a:solidFill>
                  <a:srgbClr val="000099"/>
                </a:solidFill>
              </a:rPr>
              <a:t>аудитории:</a:t>
            </a:r>
            <a:r>
              <a:rPr lang="ru-RU" b="0" dirty="0">
                <a:solidFill>
                  <a:srgbClr val="000099"/>
                </a:solidFill>
              </a:rPr>
              <a:t>	</a:t>
            </a:r>
            <a:r>
              <a:rPr lang="ru-RU" b="0" dirty="0"/>
              <a:t/>
            </a:r>
            <a:br>
              <a:rPr lang="ru-RU" b="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8280400" cy="4824412"/>
          </a:xfrm>
        </p:spPr>
        <p:txBody>
          <a:bodyPr/>
          <a:lstStyle/>
          <a:p>
            <a:r>
              <a:rPr lang="ru-RU" sz="2200" dirty="0">
                <a:solidFill>
                  <a:srgbClr val="FF0000"/>
                </a:solidFill>
              </a:rPr>
              <a:t>Должен знать: </a:t>
            </a:r>
          </a:p>
          <a:p>
            <a:r>
              <a:rPr lang="ru-RU" sz="2200" dirty="0"/>
              <a:t>нормативные правовые акты, регламентирующие проведение ЕГЭ; </a:t>
            </a:r>
          </a:p>
          <a:p>
            <a:r>
              <a:rPr lang="ru-RU" sz="2200" dirty="0"/>
              <a:t>основы права, правила и нормы охраны труда, технику безопасности и противопожарной защиты; </a:t>
            </a:r>
          </a:p>
          <a:p>
            <a:r>
              <a:rPr lang="ru-RU" sz="2200" dirty="0"/>
              <a:t>основы работы на компьютере с текстовыми редакторами, электронными таблицами, электронной почтой и браузерами, мультимедийным оборудованием; </a:t>
            </a:r>
          </a:p>
          <a:p>
            <a:r>
              <a:rPr lang="ru-RU" sz="2200" dirty="0">
                <a:solidFill>
                  <a:srgbClr val="FF0000"/>
                </a:solidFill>
              </a:rPr>
              <a:t>Должен владеть: </a:t>
            </a:r>
          </a:p>
          <a:p>
            <a:r>
              <a:rPr lang="ru-RU" sz="2200" dirty="0"/>
              <a:t>этическими нормами поведения при общении с участниками ЕГЭ. </a:t>
            </a:r>
            <a:endParaRPr lang="ru-RU" sz="2200" dirty="0" smtClean="0"/>
          </a:p>
          <a:p>
            <a:r>
              <a:rPr lang="ru-RU" sz="2200" dirty="0">
                <a:solidFill>
                  <a:srgbClr val="FF0000"/>
                </a:solidFill>
              </a:rPr>
              <a:t>Должен пройти: </a:t>
            </a:r>
          </a:p>
          <a:p>
            <a:r>
              <a:rPr lang="ru-RU" sz="2200" dirty="0"/>
              <a:t>подготовку по проведению ЕГЭ в ППЭ. </a:t>
            </a:r>
            <a:r>
              <a:rPr lang="ru-RU" sz="2400" dirty="0"/>
              <a:t>	</a:t>
            </a:r>
          </a:p>
          <a:p>
            <a:pPr marL="0" indent="0">
              <a:buNone/>
            </a:pPr>
            <a:r>
              <a:rPr lang="ru-RU" sz="2400" dirty="0"/>
              <a:t>	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88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>
                <a:solidFill>
                  <a:srgbClr val="000099"/>
                </a:solidFill>
              </a:rPr>
              <a:t>Организатор </a:t>
            </a:r>
            <a:r>
              <a:rPr lang="ru-RU" b="0" dirty="0" smtClean="0">
                <a:solidFill>
                  <a:srgbClr val="000099"/>
                </a:solidFill>
              </a:rPr>
              <a:t>вне </a:t>
            </a:r>
            <a:r>
              <a:rPr lang="ru-RU" b="0" dirty="0">
                <a:solidFill>
                  <a:srgbClr val="000099"/>
                </a:solidFill>
              </a:rPr>
              <a:t>аудитории: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solidFill>
                  <a:srgbClr val="FF0000"/>
                </a:solidFill>
              </a:rPr>
              <a:t>Должен знать: </a:t>
            </a:r>
          </a:p>
          <a:p>
            <a:r>
              <a:rPr lang="ru-RU" sz="2400" dirty="0"/>
              <a:t>Нормативные правовые акты, </a:t>
            </a:r>
            <a:r>
              <a:rPr lang="ru-RU" sz="2400" dirty="0" smtClean="0"/>
              <a:t>регламентирующие </a:t>
            </a:r>
            <a:r>
              <a:rPr lang="ru-RU" sz="2400" dirty="0"/>
              <a:t>проведение ЕГЭ; </a:t>
            </a:r>
          </a:p>
          <a:p>
            <a:r>
              <a:rPr lang="ru-RU" sz="2400" dirty="0"/>
              <a:t>основы права, правила и нормы охраны труда, технику безопасности и противопожарной защиты. </a:t>
            </a:r>
          </a:p>
          <a:p>
            <a:r>
              <a:rPr lang="ru-RU" sz="2400" dirty="0">
                <a:solidFill>
                  <a:srgbClr val="FF0000"/>
                </a:solidFill>
              </a:rPr>
              <a:t>Должен владеть: </a:t>
            </a:r>
          </a:p>
          <a:p>
            <a:r>
              <a:rPr lang="ru-RU" sz="2400" dirty="0"/>
              <a:t>этическими нормами поведения при общении с участниками ЕГЭ, законными представителями и др. </a:t>
            </a:r>
          </a:p>
          <a:p>
            <a:r>
              <a:rPr lang="ru-RU" sz="2400" dirty="0">
                <a:solidFill>
                  <a:srgbClr val="FF0000"/>
                </a:solidFill>
              </a:rPr>
              <a:t>Должен пройти: </a:t>
            </a:r>
          </a:p>
          <a:p>
            <a:r>
              <a:rPr lang="ru-RU" sz="2400" dirty="0"/>
              <a:t>подготовку по проведению ЕГЭ в ППЭ. </a:t>
            </a:r>
            <a:r>
              <a:rPr lang="ru-RU" dirty="0"/>
              <a:t>	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6900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Не забудьте взять с собой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Бейджик</a:t>
            </a:r>
            <a:endParaRPr lang="ru-RU" dirty="0" smtClean="0"/>
          </a:p>
          <a:p>
            <a:r>
              <a:rPr lang="ru-RU" dirty="0" smtClean="0"/>
              <a:t>Диплом, или заверенную копию </a:t>
            </a:r>
          </a:p>
          <a:p>
            <a:r>
              <a:rPr lang="ru-RU" dirty="0" smtClean="0"/>
              <a:t>Паспорт</a:t>
            </a:r>
          </a:p>
          <a:p>
            <a:r>
              <a:rPr lang="ru-RU" dirty="0" smtClean="0"/>
              <a:t>Черную </a:t>
            </a:r>
            <a:r>
              <a:rPr lang="ru-RU" dirty="0" err="1" smtClean="0"/>
              <a:t>гелевую</a:t>
            </a:r>
            <a:r>
              <a:rPr lang="ru-RU" dirty="0" smtClean="0"/>
              <a:t> ручку  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99"/>
                </a:solidFill>
              </a:rPr>
              <a:t>Документы из РЦОИ</a:t>
            </a:r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ru-RU"/>
              <a:t>1.  Спецпакеты с материалами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/>
              <a:t>2.  Дополнительные бланки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/>
              <a:t>3.  Диск с файлами рассадки 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/>
              <a:t>4.  Форма ППЭ - 13 ( не забыть расписаться о получении)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/>
              <a:t>5.  Форма ППЭ – 18 ( по количеству общественных наблюдателей)</a:t>
            </a:r>
          </a:p>
        </p:txBody>
      </p:sp>
    </p:spTree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476251"/>
            <a:ext cx="8280400" cy="720502"/>
          </a:xfrm>
        </p:spPr>
        <p:txBody>
          <a:bodyPr/>
          <a:lstStyle/>
          <a:p>
            <a:r>
              <a:rPr lang="ru-RU" sz="3200" i="1" dirty="0">
                <a:solidFill>
                  <a:srgbClr val="000099"/>
                </a:solidFill>
              </a:rPr>
              <a:t>Вход участников в </a:t>
            </a:r>
            <a:r>
              <a:rPr lang="ru-RU" sz="3200" i="1" dirty="0" smtClean="0">
                <a:solidFill>
                  <a:srgbClr val="000099"/>
                </a:solidFill>
              </a:rPr>
              <a:t>ППЭ: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040560"/>
          </a:xfrm>
        </p:spPr>
        <p:txBody>
          <a:bodyPr/>
          <a:lstStyle/>
          <a:p>
            <a:r>
              <a:rPr lang="ru-RU" sz="2200" dirty="0" smtClean="0"/>
              <a:t>Размещаются </a:t>
            </a:r>
            <a:r>
              <a:rPr lang="ru-RU" sz="2200" dirty="0"/>
              <a:t>списки распределения участников ЕГЭ по аудиториям (форма ППЭ – 06-01 «Список участников ЕГЭ образовательной организации</a:t>
            </a:r>
            <a:r>
              <a:rPr lang="ru-RU" sz="2200" dirty="0" smtClean="0"/>
              <a:t>»)</a:t>
            </a:r>
          </a:p>
          <a:p>
            <a:r>
              <a:rPr lang="ru-RU" sz="2200" dirty="0" smtClean="0"/>
              <a:t>Допуск </a:t>
            </a:r>
            <a:r>
              <a:rPr lang="ru-RU" sz="2200" dirty="0"/>
              <a:t>участников ЕГЭ в ППЭ осуществляется при наличии у них документов, удостоверяющих их личность, и </a:t>
            </a:r>
            <a:r>
              <a:rPr lang="ru-RU" sz="2200" dirty="0">
                <a:solidFill>
                  <a:srgbClr val="FF0000"/>
                </a:solidFill>
              </a:rPr>
              <a:t>при наличии их в списках распределения </a:t>
            </a:r>
            <a:r>
              <a:rPr lang="ru-RU" sz="2200" dirty="0"/>
              <a:t>в данный ППЭ. Входом в ППЭ может быть либо вход в здание, на территории которого расположен ППЭ, либо (в зависимости от конфигурации здания, а также при наличии неблагоприятных климатических условий) – в вестибюле (холле) данного здания. </a:t>
            </a:r>
          </a:p>
          <a:p>
            <a:r>
              <a:rPr lang="ru-RU" sz="2200" dirty="0">
                <a:solidFill>
                  <a:srgbClr val="FF0000"/>
                </a:solidFill>
              </a:rPr>
              <a:t>Организаторы напоминают </a:t>
            </a:r>
            <a:r>
              <a:rPr lang="ru-RU" sz="2200" dirty="0"/>
              <a:t>участникам ЕГЭ о требованиях установленного порядка проведения ГИА, в том числе о запрете наличия в ППЭ средств связи, и о последствиях выявления у участников ЕГЭ таких средств.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271354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000099"/>
                </a:solidFill>
              </a:rPr>
              <a:t>Вход участников в ППЭ: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/>
              <a:t>На входе в ППЭ организаторы проверяют наличие документов, удостоверяющих их личность, у участников ЕГЭ, устанавливают соответствие их личности представленным документам, проверяют наличие указанных лиц в списках распределения в данный ППЭ. </a:t>
            </a:r>
          </a:p>
          <a:p>
            <a:r>
              <a:rPr lang="ru-RU" sz="2000" dirty="0"/>
              <a:t>В случае отсутствия по объективным причинам у обучающегося документа, удостоверяющего личность, он допускается в ППЭ после </a:t>
            </a:r>
            <a:r>
              <a:rPr lang="ru-RU" sz="2000" dirty="0">
                <a:solidFill>
                  <a:srgbClr val="FF0000"/>
                </a:solidFill>
              </a:rPr>
              <a:t>письменного подтверждения </a:t>
            </a:r>
            <a:r>
              <a:rPr lang="ru-RU" sz="2000" dirty="0"/>
              <a:t>его личности сопровождающим от образовательной организации (форма ППЭ-20 «Акт об идентификации личности участника ГИА»). </a:t>
            </a:r>
          </a:p>
          <a:p>
            <a:r>
              <a:rPr lang="ru-RU" sz="2000" dirty="0"/>
              <a:t>При отсутствии участника ЕГЭ в списках распределения в данный ППЭ, участник ЕГЭ в ППЭ </a:t>
            </a:r>
            <a:r>
              <a:rPr lang="ru-RU" sz="2000" dirty="0">
                <a:solidFill>
                  <a:srgbClr val="FF0000"/>
                </a:solidFill>
              </a:rPr>
              <a:t>не допускается</a:t>
            </a:r>
            <a:r>
              <a:rPr lang="ru-RU" sz="2000" dirty="0"/>
              <a:t>, член ГЭК фиксирует данный случай для дальнейшего принятия решения.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47183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000099"/>
                </a:solidFill>
              </a:rPr>
              <a:t>Вход участников в ППЭ: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/>
              <a:t>Сотрудники полиции с использованием стационарных или ручных </a:t>
            </a:r>
            <a:r>
              <a:rPr lang="ru-RU" sz="2000" dirty="0" err="1"/>
              <a:t>металлодетекторов</a:t>
            </a:r>
            <a:r>
              <a:rPr lang="ru-RU" sz="2000" dirty="0"/>
              <a:t> проверяют наличие у участников ЕГЭ запрещенных средств. При появлении сигнала </a:t>
            </a:r>
            <a:r>
              <a:rPr lang="ru-RU" sz="2000" dirty="0" err="1"/>
              <a:t>металлодетектора</a:t>
            </a:r>
            <a:r>
              <a:rPr lang="ru-RU" sz="2000" dirty="0"/>
              <a:t> сотрудник </a:t>
            </a:r>
            <a:r>
              <a:rPr lang="ru-RU" sz="2000" dirty="0">
                <a:solidFill>
                  <a:srgbClr val="FF0000"/>
                </a:solidFill>
              </a:rPr>
              <a:t>полиции и организатор предлагают </a:t>
            </a:r>
            <a:r>
              <a:rPr lang="ru-RU" sz="2000" dirty="0"/>
              <a:t>участнику ЕГЭ показать предмет, вызывающий сигнал. В случае, если этим предметом является запрещенное средство, в том числе средство связи, организатор предлагает участнику ЕГЭ сдать данное средство сопровождающему. В случае отказа от сдачи запрещенного средства участник ЕГЭ в ППЭ не допускается. По медицинским показаниям участник ЕГЭ может быть освобожден от проверки с использованием </a:t>
            </a:r>
            <a:r>
              <a:rPr lang="ru-RU" sz="2000" dirty="0" err="1"/>
              <a:t>металлодетекторов</a:t>
            </a:r>
            <a:r>
              <a:rPr lang="ru-RU" sz="2000" dirty="0"/>
              <a:t>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69784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80400" cy="576486"/>
          </a:xfrm>
        </p:spPr>
        <p:txBody>
          <a:bodyPr/>
          <a:lstStyle/>
          <a:p>
            <a:r>
              <a:rPr lang="ru-RU" i="1" dirty="0">
                <a:solidFill>
                  <a:srgbClr val="000099"/>
                </a:solidFill>
              </a:rPr>
              <a:t>Проведение ЕГЭ в </a:t>
            </a:r>
            <a:r>
              <a:rPr lang="ru-RU" i="1" dirty="0" smtClean="0">
                <a:solidFill>
                  <a:srgbClr val="000099"/>
                </a:solidFill>
              </a:rPr>
              <a:t>аудитории: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640960" cy="4824412"/>
          </a:xfrm>
        </p:spPr>
        <p:txBody>
          <a:bodyPr/>
          <a:lstStyle/>
          <a:p>
            <a:r>
              <a:rPr lang="ru-RU" sz="2800" dirty="0" smtClean="0"/>
              <a:t>Организаторы направляют </a:t>
            </a:r>
            <a:r>
              <a:rPr lang="ru-RU" sz="2800" dirty="0"/>
              <a:t>участников ЕГЭ на рабочее место </a:t>
            </a:r>
            <a:r>
              <a:rPr lang="ru-RU" sz="2800" dirty="0">
                <a:solidFill>
                  <a:srgbClr val="FF0000"/>
                </a:solidFill>
              </a:rPr>
              <a:t>согласно спискам </a:t>
            </a:r>
            <a:r>
              <a:rPr lang="ru-RU" sz="2800" dirty="0"/>
              <a:t>автоматизированного </a:t>
            </a:r>
            <a:r>
              <a:rPr lang="ru-RU" sz="2800" dirty="0" smtClean="0"/>
              <a:t>распределения</a:t>
            </a:r>
          </a:p>
          <a:p>
            <a:r>
              <a:rPr lang="ru-RU" sz="2800" dirty="0" smtClean="0"/>
              <a:t>Не </a:t>
            </a:r>
            <a:r>
              <a:rPr lang="ru-RU" sz="2800" dirty="0"/>
              <a:t>позднее чем за 15 минут до начала экзамена организатор в аудитории принимает у руководителя ППЭ ЭМ по форме ППЭ-14-02 «Ведомость выдачи и </a:t>
            </a:r>
            <a:r>
              <a:rPr lang="ru-RU" sz="2800" dirty="0" smtClean="0"/>
              <a:t>возврата экзаменационных </a:t>
            </a:r>
            <a:r>
              <a:rPr lang="ru-RU" sz="2800" dirty="0"/>
              <a:t>материалов по аудиториям ППЭ». </a:t>
            </a:r>
          </a:p>
          <a:p>
            <a:r>
              <a:rPr lang="ru-RU" sz="2800" dirty="0"/>
              <a:t>Организаторы в аудитории демонстрируют участникам ЕГЭ целостность упаковки доставочного пакета с ИК.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51108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000099"/>
                </a:solidFill>
              </a:rPr>
              <a:t>Проведение ЕГЭ в аудитории: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 указанию организатора в аудитории участники ЕГЭ вскрывают ИК. Участники ЕГЭ проверяют комплектность и качество печати ЭМ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7929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0"/>
              <a:t>В индивидуальном комплекте находятся:</a:t>
            </a:r>
            <a:r>
              <a:rPr lang="ru-RU" sz="3600"/>
              <a:t/>
            </a:r>
            <a:br>
              <a:rPr lang="ru-RU" sz="3600"/>
            </a:br>
            <a:endParaRPr lang="ru-RU" sz="3600"/>
          </a:p>
        </p:txBody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4000">
                <a:latin typeface="Times New Roman" pitchFamily="18" charset="0"/>
              </a:rPr>
              <a:t>бланк</a:t>
            </a:r>
            <a:r>
              <a:rPr lang="ru-RU" sz="4000" b="1">
                <a:latin typeface="Times New Roman" pitchFamily="18" charset="0"/>
              </a:rPr>
              <a:t> регистрации,</a:t>
            </a:r>
            <a:endParaRPr lang="ru-RU" sz="4000">
              <a:latin typeface="Times New Roman" pitchFamily="18" charset="0"/>
            </a:endParaRPr>
          </a:p>
          <a:p>
            <a:r>
              <a:rPr lang="ru-RU" sz="4000">
                <a:latin typeface="Times New Roman" pitchFamily="18" charset="0"/>
              </a:rPr>
              <a:t>бланк</a:t>
            </a:r>
            <a:r>
              <a:rPr lang="ru-RU" sz="4000" b="1">
                <a:latin typeface="Times New Roman" pitchFamily="18" charset="0"/>
              </a:rPr>
              <a:t> ответов №1, </a:t>
            </a:r>
            <a:endParaRPr lang="ru-RU" sz="4000">
              <a:latin typeface="Times New Roman" pitchFamily="18" charset="0"/>
            </a:endParaRPr>
          </a:p>
          <a:p>
            <a:r>
              <a:rPr lang="ru-RU" sz="4000">
                <a:latin typeface="Times New Roman" pitchFamily="18" charset="0"/>
              </a:rPr>
              <a:t>бланк</a:t>
            </a:r>
            <a:r>
              <a:rPr lang="ru-RU" sz="4000" b="1">
                <a:latin typeface="Times New Roman" pitchFamily="18" charset="0"/>
              </a:rPr>
              <a:t> ответов №2, </a:t>
            </a:r>
          </a:p>
          <a:p>
            <a:r>
              <a:rPr lang="ru-RU" sz="4000" b="1">
                <a:latin typeface="Times New Roman" pitchFamily="18" charset="0"/>
              </a:rPr>
              <a:t>КИМ по предмету.</a:t>
            </a:r>
            <a:r>
              <a:rPr lang="ru-RU" b="1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460" name="Picture 4" descr="Бланки ЕГЭ 2009 проект10_в приказ_штрихкоды_Р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323850" y="333375"/>
            <a:ext cx="3322638" cy="4824413"/>
          </a:xfrm>
          <a:noFill/>
          <a:ln/>
        </p:spPr>
      </p:pic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619250" y="1052513"/>
            <a:ext cx="3341688" cy="472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987675" y="1628775"/>
            <a:ext cx="348615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0663" name="Picture 7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348038" y="2781300"/>
            <a:ext cx="5664200" cy="3968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000099"/>
                </a:solidFill>
              </a:rPr>
              <a:t>Проведение ЕГЭ в аудитории: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12776"/>
            <a:ext cx="8280400" cy="4824412"/>
          </a:xfrm>
        </p:spPr>
        <p:txBody>
          <a:bodyPr/>
          <a:lstStyle/>
          <a:p>
            <a:r>
              <a:rPr lang="ru-RU" sz="2800" dirty="0"/>
              <a:t>По указанию организаторов участники ЕГЭ заполняют регистрационные поля бланков ЕГЭ. По завершении заполнения регистрационных бланков ЕГЭ всеми участниками организаторы объявляют </a:t>
            </a:r>
            <a:r>
              <a:rPr lang="ru-RU" sz="2800" dirty="0">
                <a:solidFill>
                  <a:srgbClr val="FF0000"/>
                </a:solidFill>
              </a:rPr>
              <a:t>начало</a:t>
            </a:r>
            <a:r>
              <a:rPr lang="ru-RU" sz="2800" dirty="0"/>
              <a:t> экзамена и время его </a:t>
            </a:r>
            <a:r>
              <a:rPr lang="ru-RU" sz="2800" dirty="0">
                <a:solidFill>
                  <a:srgbClr val="FF0000"/>
                </a:solidFill>
              </a:rPr>
              <a:t>окончания</a:t>
            </a:r>
            <a:r>
              <a:rPr lang="ru-RU" sz="2800" dirty="0"/>
              <a:t>, фиксируют их на доске (информационном стенде), после чего участники ЕГЭ могут приступить к выполнению экзаменационной работы. Экзаменационная работа выполняется </a:t>
            </a:r>
            <a:r>
              <a:rPr lang="ru-RU" sz="2800" dirty="0" err="1"/>
              <a:t>гелевой</a:t>
            </a:r>
            <a:r>
              <a:rPr lang="ru-RU" sz="2800" dirty="0"/>
              <a:t>, капиллярной или перьевой ручками с чернилами черного цвета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83448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000099"/>
                </a:solidFill>
              </a:rPr>
              <a:t>Проведение ЕГЭ в аудитории: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/>
              <a:t>Каждому участнику ЕГЭ также выдается </a:t>
            </a:r>
            <a:r>
              <a:rPr lang="ru-RU" sz="3600" dirty="0">
                <a:solidFill>
                  <a:srgbClr val="FF0000"/>
                </a:solidFill>
              </a:rPr>
              <a:t>форма</a:t>
            </a:r>
            <a:r>
              <a:rPr lang="ru-RU" sz="3600" dirty="0"/>
              <a:t> для направления в ГЭК замечаний о нарушениях процедуры проведения ГИА. После проведения экзамена все формы (и заполненные, и незаполненные) </a:t>
            </a:r>
            <a:r>
              <a:rPr lang="ru-RU" sz="3600" dirty="0">
                <a:solidFill>
                  <a:srgbClr val="FF0000"/>
                </a:solidFill>
              </a:rPr>
              <a:t>собираются и направляются</a:t>
            </a:r>
            <a:r>
              <a:rPr lang="ru-RU" sz="3600" dirty="0"/>
              <a:t> в ГЭК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096415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000099"/>
                </a:solidFill>
              </a:rPr>
              <a:t>Проведение ЕГЭ в аудитории: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568952" cy="4824412"/>
          </a:xfrm>
        </p:spPr>
        <p:txBody>
          <a:bodyPr/>
          <a:lstStyle/>
          <a:p>
            <a:r>
              <a:rPr lang="ru-RU" sz="2800" b="1" dirty="0"/>
              <a:t>Участники ЕГЭ должны соблюдать порядок проведения и следовать указаниям организаторов в аудитории, </a:t>
            </a:r>
            <a:r>
              <a:rPr lang="ru-RU" sz="2800" b="1" dirty="0">
                <a:solidFill>
                  <a:srgbClr val="FF0000"/>
                </a:solidFill>
              </a:rPr>
              <a:t>а организаторы </a:t>
            </a:r>
            <a:r>
              <a:rPr lang="ru-RU" sz="2800" b="1" dirty="0"/>
              <a:t>– обеспечивать порядок проведения экзамена в аудитории и осуществлять контроль за порядком проведения экзамена в аудитории и вне аудитории. </a:t>
            </a:r>
            <a:endParaRPr lang="ru-RU" sz="2800" dirty="0"/>
          </a:p>
          <a:p>
            <a:r>
              <a:rPr lang="ru-RU" sz="2800" dirty="0"/>
              <a:t>Во время экзамена участники ЕГЭ имеют право выходить из аудитории и перемещаться по ППЭ в сопровождении одного из организаторов вне аудитории</a:t>
            </a:r>
            <a:r>
              <a:rPr lang="ru-RU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02545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i="1" dirty="0">
                <a:solidFill>
                  <a:srgbClr val="000099"/>
                </a:solidFill>
              </a:rPr>
              <a:t>Требования к соблюдению порядка проведения ЕГЭ в </a:t>
            </a:r>
            <a:r>
              <a:rPr lang="ru-RU" sz="3200" i="1" dirty="0" smtClean="0">
                <a:solidFill>
                  <a:srgbClr val="000099"/>
                </a:solidFill>
              </a:rPr>
              <a:t>ППЭ: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Во </a:t>
            </a:r>
            <a:r>
              <a:rPr lang="ru-RU" sz="2800" dirty="0"/>
              <a:t>время экзамена запрещается: </a:t>
            </a:r>
          </a:p>
          <a:p>
            <a:r>
              <a:rPr lang="ru-RU" sz="2800" dirty="0">
                <a:solidFill>
                  <a:srgbClr val="FF0000"/>
                </a:solidFill>
              </a:rPr>
              <a:t>участникам ЕГЭ </a:t>
            </a:r>
            <a:r>
              <a:rPr lang="ru-RU" sz="2800" dirty="0"/>
              <a:t>– иметь при себе средства связи, электронно-вычислительную технику, фото, аудио и видеоаппаратуру, справочные материалы, письменные заметки и иные средства хранения и передачи информации, а также выносить из аудиторий и ППЭ ЭМ на бумажном или электронном носителях, фотографировать ЭМ;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870806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i="1" dirty="0">
                <a:solidFill>
                  <a:srgbClr val="000099"/>
                </a:solidFill>
              </a:rPr>
              <a:t>Требования к соблюдению порядка проведения ЕГЭ в ППЭ: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857232" cy="4824412"/>
          </a:xfrm>
        </p:spPr>
        <p:txBody>
          <a:bodyPr/>
          <a:lstStyle/>
          <a:p>
            <a:r>
              <a:rPr lang="ru-RU" sz="2500" dirty="0"/>
              <a:t>Во время экзамена запрещается: </a:t>
            </a:r>
          </a:p>
          <a:p>
            <a:r>
              <a:rPr lang="ru-RU" sz="2500" dirty="0" smtClean="0">
                <a:solidFill>
                  <a:srgbClr val="FF0000"/>
                </a:solidFill>
              </a:rPr>
              <a:t>организаторам</a:t>
            </a:r>
            <a:r>
              <a:rPr lang="ru-RU" sz="2500" dirty="0">
                <a:solidFill>
                  <a:srgbClr val="FF0000"/>
                </a:solidFill>
              </a:rPr>
              <a:t>, ассистентам</a:t>
            </a:r>
            <a:r>
              <a:rPr lang="ru-RU" sz="2500" dirty="0"/>
              <a:t>, оказывающим необходимую помощь участникам ЕГЭ с ОВЗ, техническим специалистам – иметь при себе средства связи и выносить из аудиторий и ППЭ ЭМ на бумажном или электронном носителях, фотографировать ЭМ; </a:t>
            </a:r>
          </a:p>
          <a:p>
            <a:r>
              <a:rPr lang="ru-RU" sz="2500" dirty="0"/>
              <a:t>всем находящимся лицам в ППЭ – оказывать содействие участникам ЕГЭ, в том числе передавать им средства связи, электронно-вычислительную технику, фото, аудио и видеоаппаратуру, справочные материалы, письменные заметки и иные средства хранения и передачи информации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2385031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0994" name="Group 2"/>
          <p:cNvGraphicFramePr>
            <a:graphicFrameLocks noGrp="1"/>
          </p:cNvGraphicFramePr>
          <p:nvPr/>
        </p:nvGraphicFramePr>
        <p:xfrm>
          <a:off x="1403350" y="1295400"/>
          <a:ext cx="6337300" cy="5388610"/>
        </p:xfrm>
        <a:graphic>
          <a:graphicData uri="http://schemas.openxmlformats.org/drawingml/2006/table">
            <a:tbl>
              <a:tblPr/>
              <a:tblGrid>
                <a:gridCol w="3851275"/>
                <a:gridCol w="2486025"/>
              </a:tblGrid>
              <a:tr h="603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предмета</a:t>
                      </a:r>
                      <a:endParaRPr kumimoji="1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 предмета</a:t>
                      </a:r>
                      <a:endParaRPr kumimoji="1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449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Немецкий язык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Французский язык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Испанский язык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Литература</a:t>
                      </a:r>
                      <a:endParaRPr kumimoji="1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1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153" name="WordArt 33"/>
          <p:cNvSpPr>
            <a:spLocks noChangeArrowheads="1" noChangeShapeType="1" noTextEdit="1"/>
          </p:cNvSpPr>
          <p:nvPr/>
        </p:nvSpPr>
        <p:spPr bwMode="auto">
          <a:xfrm>
            <a:off x="468313" y="188913"/>
            <a:ext cx="6838950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Название и кодировка предметов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4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7561262" cy="874713"/>
          </a:xfrm>
        </p:spPr>
        <p:txBody>
          <a:bodyPr/>
          <a:lstStyle/>
          <a:p>
            <a:r>
              <a:rPr lang="ru-RU" sz="3200" i="1" dirty="0">
                <a:solidFill>
                  <a:srgbClr val="000099"/>
                </a:solidFill>
              </a:rPr>
              <a:t>Продолжительность экзаменов: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>
                <a:solidFill>
                  <a:srgbClr val="003300"/>
                </a:solidFill>
                <a:latin typeface="Times New Roman" pitchFamily="18" charset="0"/>
              </a:rPr>
              <a:t>235 минут - математика, физика, литература, информатика и ИКТ </a:t>
            </a:r>
          </a:p>
          <a:p>
            <a:pPr>
              <a:lnSpc>
                <a:spcPct val="80000"/>
              </a:lnSpc>
            </a:pPr>
            <a:r>
              <a:rPr lang="ru-RU">
                <a:solidFill>
                  <a:srgbClr val="003300"/>
                </a:solidFill>
                <a:latin typeface="Times New Roman" pitchFamily="18" charset="0"/>
              </a:rPr>
              <a:t>210 минут - история, обществознание, русский язык, татарский язык</a:t>
            </a:r>
          </a:p>
          <a:p>
            <a:pPr>
              <a:lnSpc>
                <a:spcPct val="80000"/>
              </a:lnSpc>
            </a:pPr>
            <a:r>
              <a:rPr lang="ru-RU">
                <a:solidFill>
                  <a:srgbClr val="003300"/>
                </a:solidFill>
                <a:latin typeface="Times New Roman" pitchFamily="18" charset="0"/>
              </a:rPr>
              <a:t>180 минут - биология, география, химия, иностранные языки (английский, французский, немецкий, испанский)</a:t>
            </a:r>
          </a:p>
          <a:p>
            <a:pPr>
              <a:lnSpc>
                <a:spcPct val="80000"/>
              </a:lnSpc>
            </a:pPr>
            <a:r>
              <a:rPr lang="ru-RU">
                <a:solidFill>
                  <a:schemeClr val="bg2"/>
                </a:solidFill>
                <a:latin typeface="Times New Roman" pitchFamily="18" charset="0"/>
              </a:rPr>
              <a:t> </a:t>
            </a:r>
            <a:r>
              <a:rPr kumimoji="0" lang="ru-RU" sz="2800" i="1"/>
              <a:t>Для участников ЕГЭ </a:t>
            </a:r>
            <a:r>
              <a:rPr kumimoji="0" lang="ru-RU" sz="2800" i="1">
                <a:solidFill>
                  <a:srgbClr val="800000"/>
                </a:solidFill>
              </a:rPr>
              <a:t>с ограниченными возможностями здоровья</a:t>
            </a:r>
            <a:r>
              <a:rPr kumimoji="0" lang="ru-RU" sz="2800" i="1"/>
              <a:t> продолжительность экзамена увеличивается </a:t>
            </a:r>
            <a:r>
              <a:rPr kumimoji="0" lang="ru-RU" sz="2800" i="1">
                <a:solidFill>
                  <a:srgbClr val="800000"/>
                </a:solidFill>
              </a:rPr>
              <a:t>на 1,5 часа.</a:t>
            </a:r>
            <a:endParaRPr lang="ru-RU">
              <a:solidFill>
                <a:schemeClr val="bg2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ru-RU">
              <a:solidFill>
                <a:schemeClr val="bg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0" i="1" dirty="0">
                <a:solidFill>
                  <a:srgbClr val="000099"/>
                </a:solidFill>
              </a:rPr>
              <a:t>На экзаменах допускается использование</a:t>
            </a:r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 sz="2800" b="1" i="1"/>
          </a:p>
          <a:p>
            <a:r>
              <a:rPr lang="ru-RU" b="1" i="1">
                <a:latin typeface="Times New Roman" pitchFamily="18" charset="0"/>
              </a:rPr>
              <a:t>на математике – линейка;</a:t>
            </a:r>
          </a:p>
          <a:p>
            <a:r>
              <a:rPr lang="ru-RU" b="1" i="1">
                <a:latin typeface="Times New Roman" pitchFamily="18" charset="0"/>
              </a:rPr>
              <a:t>на физике – линейка, непрограммируемый калькулятор;</a:t>
            </a:r>
          </a:p>
          <a:p>
            <a:r>
              <a:rPr lang="ru-RU" b="1" i="1">
                <a:latin typeface="Times New Roman" pitchFamily="18" charset="0"/>
              </a:rPr>
              <a:t>на химии – непрограммируемый калькулятор;</a:t>
            </a:r>
          </a:p>
          <a:p>
            <a:r>
              <a:rPr lang="ru-RU" b="1" i="1">
                <a:latin typeface="Times New Roman" pitchFamily="18" charset="0"/>
              </a:rPr>
              <a:t>на географии – линейка, транспортир, непрограммируемый калькулятор.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80400" cy="874713"/>
          </a:xfrm>
        </p:spPr>
        <p:txBody>
          <a:bodyPr/>
          <a:lstStyle/>
          <a:p>
            <a:r>
              <a:rPr lang="ru-RU" sz="3600" i="1" dirty="0" smtClean="0">
                <a:solidFill>
                  <a:srgbClr val="000099"/>
                </a:solidFill>
              </a:rPr>
              <a:t>Руководитель  </a:t>
            </a:r>
            <a:r>
              <a:rPr lang="ru-RU" sz="3600" i="1" dirty="0">
                <a:solidFill>
                  <a:srgbClr val="000099"/>
                </a:solidFill>
              </a:rPr>
              <a:t>ППЭ обязан:</a:t>
            </a:r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0728"/>
            <a:ext cx="9144000" cy="50403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000" dirty="0"/>
              <a:t>1) За 1 день до проведения ЕГЭ оформить протокол готовности совместно с руководителем ОУ;</a:t>
            </a:r>
          </a:p>
          <a:p>
            <a:pPr>
              <a:buFont typeface="Wingdings" pitchFamily="2" charset="2"/>
              <a:buNone/>
            </a:pPr>
            <a:r>
              <a:rPr lang="ru-RU" sz="2000" dirty="0"/>
              <a:t>2) Приступить к своим обязанностям в ППЭ в день проведения ЕГЭ не позднее, чем за 2 часа до начала экзамена и нести персональную ответственность за соблюдение мер информационной безопасности на всех этапах проведения ЕГЭ в ППЭ</a:t>
            </a:r>
            <a:r>
              <a:rPr lang="ru-RU" sz="2000" dirty="0" smtClean="0"/>
              <a:t>;</a:t>
            </a:r>
          </a:p>
          <a:p>
            <a:pPr>
              <a:buNone/>
            </a:pPr>
            <a:r>
              <a:rPr lang="ru-RU" sz="2000" dirty="0" smtClean="0"/>
              <a:t>3) дать </a:t>
            </a:r>
            <a:r>
              <a:rPr lang="ru-RU" sz="2000" dirty="0"/>
              <a:t>распоряжение техническим специалистам, отвечающим за организацию видеонаблюдения в ППЭ, о начале видеонаблюдения в аудиториях и коридорах ППЭ; </a:t>
            </a:r>
            <a:endParaRPr lang="ru-RU" sz="2000" dirty="0"/>
          </a:p>
          <a:p>
            <a:pPr>
              <a:buFont typeface="Wingdings" pitchFamily="2" charset="2"/>
              <a:buNone/>
            </a:pPr>
            <a:r>
              <a:rPr lang="ru-RU" sz="2000" dirty="0" smtClean="0"/>
              <a:t>4) </a:t>
            </a:r>
            <a:r>
              <a:rPr lang="ru-RU" sz="2000" dirty="0"/>
              <a:t>Принять документы из РЦОИ от уполномоченного ГЭК РТ и обеспечить их надежное хранение;</a:t>
            </a:r>
          </a:p>
          <a:p>
            <a:pPr>
              <a:buFont typeface="Wingdings" pitchFamily="2" charset="2"/>
              <a:buNone/>
            </a:pPr>
            <a:r>
              <a:rPr lang="ru-RU" sz="2000" dirty="0" smtClean="0"/>
              <a:t>5) </a:t>
            </a:r>
            <a:r>
              <a:rPr lang="ru-RU" sz="2000" dirty="0"/>
              <a:t>Обеспечить ознакомление всех категорий организаторов с инструктивными материалами под подпись в ведомости произвольной формы;</a:t>
            </a:r>
          </a:p>
          <a:p>
            <a:pPr>
              <a:buFont typeface="Wingdings" pitchFamily="2" charset="2"/>
              <a:buNone/>
            </a:pPr>
            <a:r>
              <a:rPr lang="ru-RU" sz="2000" dirty="0" smtClean="0"/>
              <a:t>6) </a:t>
            </a:r>
            <a:r>
              <a:rPr lang="ru-RU" sz="2000" dirty="0"/>
              <a:t>Произвести распечатку соответствующих списков, протоколов, </a:t>
            </a:r>
            <a:r>
              <a:rPr lang="ru-RU" sz="2000" dirty="0" smtClean="0"/>
              <a:t>актов </a:t>
            </a:r>
            <a:r>
              <a:rPr lang="ru-RU" sz="2000" dirty="0"/>
              <a:t>ППЭ в необходимом количестве по результатам автоматизированного распределения, проведенного в РЦОИ, не позднее чем за 1 час 30 минут до начала экзамена;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557338"/>
            <a:ext cx="8784976" cy="4824412"/>
          </a:xfrm>
        </p:spPr>
        <p:txBody>
          <a:bodyPr/>
          <a:lstStyle/>
          <a:p>
            <a:pPr>
              <a:buNone/>
            </a:pPr>
            <a:r>
              <a:rPr lang="ru-RU" sz="2000" dirty="0" smtClean="0"/>
              <a:t>7) </a:t>
            </a:r>
            <a:r>
              <a:rPr lang="ru-RU" sz="2000" dirty="0"/>
              <a:t>назначить ответственного организатора в аудитории и направить организаторов всех категорий на рабочие места в соответствии с формой ППЭ-07-01 «Список организаторов по аудиториям»;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7</a:t>
            </a:r>
            <a:r>
              <a:rPr lang="ru-RU" sz="2000" dirty="0"/>
              <a:t>) </a:t>
            </a:r>
            <a:r>
              <a:rPr lang="ru-RU" sz="2200" dirty="0"/>
              <a:t>Обеспечить регистрацию назначенных в данный ППЭ организаторов (форма ППЭ 07-02), которые не позднее, чем за 1 час 30 минут до начала экзамена должны явиться в ППЭ;</a:t>
            </a:r>
          </a:p>
          <a:p>
            <a:pPr>
              <a:buNone/>
            </a:pPr>
            <a:r>
              <a:rPr lang="ru-RU" sz="2200" dirty="0"/>
              <a:t>8) </a:t>
            </a:r>
            <a:r>
              <a:rPr lang="ru-RU" sz="2000" dirty="0"/>
              <a:t>не позднее чем за сорок пять минут до начала экзамена обеспечить допуск участников ЕГЭ согласно спискам распределения; </a:t>
            </a:r>
            <a:endParaRPr lang="ru-RU" sz="2000" dirty="0"/>
          </a:p>
          <a:p>
            <a:pPr>
              <a:buNone/>
            </a:pPr>
            <a:r>
              <a:rPr lang="ru-RU" sz="2200" dirty="0"/>
              <a:t>9) О</a:t>
            </a:r>
            <a:r>
              <a:rPr lang="ru-RU" sz="2000" dirty="0"/>
              <a:t>беспечить допуск в ППЭ </a:t>
            </a:r>
            <a:r>
              <a:rPr lang="ru-RU" sz="2000" dirty="0" smtClean="0"/>
              <a:t> </a:t>
            </a:r>
            <a:r>
              <a:rPr lang="ru-RU" sz="2000" dirty="0"/>
              <a:t>сопровождающих от образовательных организаций, лиц, имеющих право присутствовать в ППЭ, при наличии у них документов, удостоверяющих их личность и подтверждающих полномочия;</a:t>
            </a:r>
            <a:endParaRPr lang="ru-RU" sz="2000" dirty="0"/>
          </a:p>
        </p:txBody>
      </p:sp>
      <p:sp>
        <p:nvSpPr>
          <p:cNvPr id="43315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000099"/>
                </a:solidFill>
              </a:rPr>
              <a:t>Руководитель ППЭ обязан: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dirty="0"/>
              <a:t>Не позднее, чем </a:t>
            </a:r>
            <a:r>
              <a:rPr lang="ru-RU" sz="2800" b="1" dirty="0"/>
              <a:t>за 15 минут</a:t>
            </a:r>
            <a:r>
              <a:rPr lang="ru-RU" sz="2800" dirty="0"/>
              <a:t> до начала экзамена выдать организаторам доставочные </a:t>
            </a:r>
            <a:r>
              <a:rPr lang="ru-RU" sz="2800" dirty="0" err="1"/>
              <a:t>спецпакеты</a:t>
            </a:r>
            <a:r>
              <a:rPr lang="ru-RU" sz="2800" dirty="0"/>
              <a:t>  с ИК </a:t>
            </a:r>
            <a:r>
              <a:rPr lang="ru-RU" sz="2800" dirty="0" smtClean="0"/>
              <a:t>ЭМ (</a:t>
            </a:r>
            <a:r>
              <a:rPr lang="ru-RU" sz="2800" dirty="0"/>
              <a:t>по форме </a:t>
            </a:r>
            <a:r>
              <a:rPr lang="ru-RU" sz="2800" dirty="0" smtClean="0"/>
              <a:t>ППЭ-14-02)</a:t>
            </a:r>
            <a:r>
              <a:rPr lang="ru-RU" sz="2800" dirty="0" smtClean="0"/>
              <a:t>, </a:t>
            </a:r>
            <a:r>
              <a:rPr lang="ru-RU" sz="2800" dirty="0"/>
              <a:t>необходимое количество черновиков, дополнительные бланки ответов № 2, а также комплекты возвратных доставочных пакетов, содержащих сопроводительный бланк (форма ППЭ -11), необходимое количество пакетов для использованных КИМ, черновиков и ИК имеющими брак или некомплектность, испорченными ЭМ.</a:t>
            </a:r>
          </a:p>
        </p:txBody>
      </p:sp>
      <p:sp>
        <p:nvSpPr>
          <p:cNvPr id="5153" name="WordArt 33"/>
          <p:cNvSpPr>
            <a:spLocks noChangeArrowheads="1" noChangeShapeType="1" noTextEdit="1"/>
          </p:cNvSpPr>
          <p:nvPr/>
        </p:nvSpPr>
        <p:spPr bwMode="auto">
          <a:xfrm>
            <a:off x="2124075" y="476250"/>
            <a:ext cx="3960813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Выдача ЭМ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000099"/>
                </a:solidFill>
              </a:rPr>
              <a:t>Руководитель ППЭ обязан:</a:t>
            </a:r>
          </a:p>
        </p:txBody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713788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dirty="0"/>
              <a:t>В течении 45 минут после окончания экзамена в присутствии уполномоченного представителя ГЭК РТ от всех ответственных организаторов получить и пересчитать следующие материалы: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1) Запечатанные возвратные доставочные </a:t>
            </a:r>
            <a:r>
              <a:rPr lang="ru-RU" sz="2800" dirty="0" err="1"/>
              <a:t>спецпакеты</a:t>
            </a:r>
            <a:r>
              <a:rPr lang="ru-RU" sz="2800" dirty="0"/>
              <a:t> с бланками (регистрации, ответов № 1, ответов № 2 с </a:t>
            </a:r>
            <a:r>
              <a:rPr lang="ru-RU" sz="2800" dirty="0" err="1"/>
              <a:t>доп</a:t>
            </a:r>
            <a:r>
              <a:rPr lang="ru-RU" sz="2800" dirty="0"/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2) Пакеты с использованными КИМ, черновиками и ИК, имеющими брак или некомплектность, испорченными ЭМ, использованными </a:t>
            </a:r>
            <a:r>
              <a:rPr lang="ru-RU" sz="2800" dirty="0" err="1"/>
              <a:t>спецпакетами</a:t>
            </a:r>
            <a:r>
              <a:rPr lang="ru-RU" sz="2800" dirty="0"/>
              <a:t> и ИК;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80400" cy="874713"/>
          </a:xfrm>
        </p:spPr>
        <p:txBody>
          <a:bodyPr/>
          <a:lstStyle/>
          <a:p>
            <a:r>
              <a:rPr lang="ru-RU" i="1" dirty="0">
                <a:solidFill>
                  <a:srgbClr val="000099"/>
                </a:solidFill>
              </a:rPr>
              <a:t>Руководитель ППЭ обязан: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83" y="1052736"/>
            <a:ext cx="9144000" cy="4824412"/>
          </a:xfrm>
        </p:spPr>
        <p:txBody>
          <a:bodyPr/>
          <a:lstStyle/>
          <a:p>
            <a:r>
              <a:rPr lang="ru-RU" sz="2700" dirty="0"/>
              <a:t>форму ППЭ-05-02 «Ведомость учета участников ЕГЭ и экзаменационных материалов в аудитории ППЭ»; </a:t>
            </a:r>
          </a:p>
          <a:p>
            <a:r>
              <a:rPr lang="ru-RU" sz="2700" dirty="0"/>
              <a:t>форму ППЭ-12-01 </a:t>
            </a:r>
            <a:r>
              <a:rPr lang="ru-RU" sz="2700" b="1" dirty="0"/>
              <a:t>«</a:t>
            </a:r>
            <a:r>
              <a:rPr lang="ru-RU" sz="2700" dirty="0"/>
              <a:t>Протокол проведения ЕГЭ в аудитории»; </a:t>
            </a:r>
          </a:p>
          <a:p>
            <a:r>
              <a:rPr lang="ru-RU" sz="2700" dirty="0"/>
              <a:t>форма ППЭ-12-02 «Ведомость коррекции персональных данных участников ГИА в аудитории»; </a:t>
            </a:r>
          </a:p>
          <a:p>
            <a:r>
              <a:rPr lang="ru-RU" sz="2700" dirty="0"/>
              <a:t>форму ППЭ-12-03 «Ведомость использования дополнительных бланков ответов № 2»; </a:t>
            </a:r>
          </a:p>
          <a:p>
            <a:r>
              <a:rPr lang="ru-RU" sz="2700" dirty="0"/>
              <a:t>возвратные доставочные пакеты </a:t>
            </a:r>
            <a:r>
              <a:rPr lang="ru-RU" sz="2700" dirty="0">
                <a:solidFill>
                  <a:srgbClr val="FF0000"/>
                </a:solidFill>
              </a:rPr>
              <a:t>с формами </a:t>
            </a:r>
            <a:r>
              <a:rPr lang="ru-RU" sz="2700" dirty="0"/>
              <a:t>для направления в ГЭК замечаний о нарушениях процедуры проведения ГИА5;</a:t>
            </a: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22640027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000099"/>
                </a:solidFill>
              </a:rPr>
              <a:t>Руководитель ППЭ обязан:</a:t>
            </a:r>
          </a:p>
        </p:txBody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268760"/>
            <a:ext cx="8280400" cy="4824412"/>
          </a:xfrm>
        </p:spPr>
        <p:txBody>
          <a:bodyPr/>
          <a:lstStyle/>
          <a:p>
            <a:r>
              <a:rPr lang="ru-RU" dirty="0"/>
              <a:t>Внимательно проверить качество заполнения сопроводительных бланков на возвратных доставочных пакетах, содержащих:</a:t>
            </a:r>
          </a:p>
          <a:p>
            <a:pPr>
              <a:buFontTx/>
              <a:buChar char="-"/>
            </a:pPr>
            <a:r>
              <a:rPr lang="ru-RU" dirty="0"/>
              <a:t>Бланки регистрации,</a:t>
            </a:r>
          </a:p>
          <a:p>
            <a:pPr>
              <a:buFontTx/>
              <a:buChar char="-"/>
            </a:pPr>
            <a:r>
              <a:rPr lang="ru-RU" dirty="0"/>
              <a:t>Бланки ответов № 1,</a:t>
            </a:r>
          </a:p>
          <a:p>
            <a:pPr>
              <a:buFontTx/>
              <a:buChar char="-"/>
            </a:pPr>
            <a:r>
              <a:rPr lang="ru-RU" dirty="0"/>
              <a:t>Бланки ответов № 2 (в том числе дополнительные бланки ответов № 2)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000099"/>
                </a:solidFill>
              </a:rPr>
              <a:t>Руководитель ППЭ обязан: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После завершения экзамена и сбора материалов из всех аудиторий руководитель ППЭ дает указание техническим специалистам </a:t>
            </a:r>
            <a:r>
              <a:rPr lang="ru-RU" dirty="0">
                <a:solidFill>
                  <a:srgbClr val="FF0000"/>
                </a:solidFill>
              </a:rPr>
              <a:t>остановить видеонаблюдение</a:t>
            </a:r>
            <a:r>
              <a:rPr lang="ru-RU" dirty="0"/>
              <a:t>. Видеонаблюдение может быть остановлено последовательно по мере завершения экзамена и предоставления материалов из отдельных аудиторий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90294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80400" cy="874713"/>
          </a:xfrm>
        </p:spPr>
        <p:txBody>
          <a:bodyPr/>
          <a:lstStyle/>
          <a:p>
            <a:r>
              <a:rPr lang="ru-RU" sz="3200" i="1" dirty="0">
                <a:solidFill>
                  <a:srgbClr val="000099"/>
                </a:solidFill>
              </a:rPr>
              <a:t>Организаторы ППЭ обязаны:</a:t>
            </a:r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836712"/>
            <a:ext cx="8964488" cy="5184775"/>
          </a:xfrm>
        </p:spPr>
        <p:txBody>
          <a:bodyPr/>
          <a:lstStyle/>
          <a:p>
            <a:r>
              <a:rPr lang="ru-RU" sz="2400" dirty="0"/>
              <a:t>Заранее проверить готовность аудитории к экзамену;</a:t>
            </a:r>
          </a:p>
          <a:p>
            <a:r>
              <a:rPr lang="ru-RU" sz="2400" dirty="0"/>
              <a:t>Прикрепить к двери аудитории список участников ЕГЭ (форма ППЭ 05-01</a:t>
            </a:r>
            <a:r>
              <a:rPr lang="ru-RU" sz="2400" dirty="0" smtClean="0"/>
              <a:t>);</a:t>
            </a:r>
          </a:p>
          <a:p>
            <a:r>
              <a:rPr lang="ru-RU" sz="2400" dirty="0"/>
              <a:t>раздать на рабочие места участников ЕГЭ черновики (минимальное количество - два листа) на каждого участника ЕГЭ; </a:t>
            </a:r>
            <a:endParaRPr lang="ru-RU" sz="2400" dirty="0"/>
          </a:p>
          <a:p>
            <a:r>
              <a:rPr lang="ru-RU" sz="2400" dirty="0"/>
              <a:t>Разместить необходимую информацию для заполнения бланков;</a:t>
            </a:r>
          </a:p>
          <a:p>
            <a:r>
              <a:rPr lang="ru-RU" sz="2400" dirty="0" smtClean="0"/>
              <a:t>Произвести </a:t>
            </a:r>
            <a:r>
              <a:rPr lang="ru-RU" sz="2400" dirty="0"/>
              <a:t>рассадку участников ЕГЭ </a:t>
            </a:r>
            <a:r>
              <a:rPr lang="ru-RU" sz="2400" dirty="0">
                <a:solidFill>
                  <a:srgbClr val="FF0000"/>
                </a:solidFill>
              </a:rPr>
              <a:t>строго</a:t>
            </a:r>
            <a:r>
              <a:rPr lang="ru-RU" sz="2400" dirty="0"/>
              <a:t> в соответствии с автоматизированным распределением (форма ППЭ 05-02);</a:t>
            </a:r>
          </a:p>
          <a:p>
            <a:r>
              <a:rPr lang="ru-RU" sz="2400" dirty="0"/>
              <a:t>Проверить комплектность и целостность упаковки доставочных </a:t>
            </a:r>
            <a:r>
              <a:rPr lang="ru-RU" sz="2400" dirty="0" err="1"/>
              <a:t>спецпакетов</a:t>
            </a:r>
            <a:r>
              <a:rPr lang="ru-RU" sz="2400" dirty="0"/>
              <a:t>;</a:t>
            </a:r>
          </a:p>
          <a:p>
            <a:r>
              <a:rPr lang="ru-RU" sz="2400" dirty="0" smtClean="0"/>
              <a:t>Настроить </a:t>
            </a:r>
            <a:r>
              <a:rPr lang="ru-RU" sz="2400" dirty="0"/>
              <a:t>средство воспроизведения дисков на экзамене по иностранным языкам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000099"/>
                </a:solidFill>
              </a:rPr>
              <a:t>Организаторы ППЭ обязаны: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600" dirty="0">
                <a:solidFill>
                  <a:srgbClr val="FF0000"/>
                </a:solidFill>
              </a:rPr>
              <a:t>сверить </a:t>
            </a:r>
            <a:r>
              <a:rPr lang="ru-RU" sz="2600" dirty="0"/>
              <a:t>данные документа, удостоверяющего личность участника ЕГЭ, с данными в форме ППЭ-05-02 «Ведомость учета участников ЕГЭ и экзаменационных материалов в аудитории ППЭ». В случае </a:t>
            </a:r>
            <a:r>
              <a:rPr lang="ru-RU" sz="2600" dirty="0">
                <a:solidFill>
                  <a:srgbClr val="FF0000"/>
                </a:solidFill>
              </a:rPr>
              <a:t>расхождения</a:t>
            </a:r>
            <a:r>
              <a:rPr lang="ru-RU" sz="2600" dirty="0"/>
              <a:t> персональных данных участника ЕГЭ в документе, удостоверяющем личность, с данными в форме ППЭ-05-02 «Ведомость учета участников ЕГЭ и ЭМ, в аудитории ППЭ» ответственный организатор заполняет форму ППЭ 12-02 «Ведомость коррекции персональных данных участников ЕГЭ в аудитории»; 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30327354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000099"/>
                </a:solidFill>
              </a:rPr>
              <a:t>Организаторы ППЭ обязаны: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rgbClr val="FF0000"/>
                </a:solidFill>
              </a:rPr>
              <a:t>предупредить</a:t>
            </a:r>
            <a:r>
              <a:rPr lang="ru-RU" sz="2400" dirty="0" smtClean="0"/>
              <a:t> участников ЕГЭ </a:t>
            </a:r>
            <a:r>
              <a:rPr lang="ru-RU" sz="2400" dirty="0"/>
              <a:t>о ведении видеонаблюдения в ППЭ и запрете иметь при себе во время проведения экзамена мобильные телефоны, иные средства связи, электронно-вычислительную </a:t>
            </a:r>
            <a:r>
              <a:rPr lang="ru-RU" sz="2400" dirty="0" smtClean="0"/>
              <a:t>технику</a:t>
            </a:r>
          </a:p>
          <a:p>
            <a:r>
              <a:rPr lang="ru-RU" sz="2400" dirty="0"/>
              <a:t>вскрыть доставочный </a:t>
            </a:r>
            <a:r>
              <a:rPr lang="ru-RU" sz="2400" dirty="0" err="1"/>
              <a:t>спецпакет</a:t>
            </a:r>
            <a:r>
              <a:rPr lang="ru-RU" sz="2400" dirty="0"/>
              <a:t> с ИК; </a:t>
            </a:r>
          </a:p>
          <a:p>
            <a:r>
              <a:rPr lang="ru-RU" sz="2400" dirty="0"/>
              <a:t>зафиксировать дату и время вскрытия в форме ППЭ-12-01 «Протокол проведения ЕГЭ в аудитории ППЭ». В каждом ИК находятся: КИМ, бланк регистрации, бланк ответов № 1, бланк ответов № 2; </a:t>
            </a:r>
            <a:endParaRPr lang="ru-RU" sz="2400" dirty="0" smtClean="0"/>
          </a:p>
          <a:p>
            <a:r>
              <a:rPr lang="ru-RU" sz="2400" dirty="0" smtClean="0"/>
              <a:t>Зачитать </a:t>
            </a:r>
            <a:r>
              <a:rPr lang="ru-RU" sz="2400" dirty="0"/>
              <a:t>инструкцию.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140150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>
                <a:solidFill>
                  <a:srgbClr val="000099"/>
                </a:solidFill>
              </a:rPr>
              <a:t>Необходимо проверить: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b="1" smtClean="0"/>
              <a:t> </a:t>
            </a:r>
            <a:r>
              <a:rPr lang="ru-RU" b="1" smtClean="0">
                <a:latin typeface="Times New Roman" pitchFamily="18" charset="0"/>
              </a:rPr>
              <a:t>совпадает ли номер штрих-кода на тексте КИМ со штрих-кодом на конверте индивидуального комплекта (внизу слева 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КИМ № ………..);</a:t>
            </a:r>
          </a:p>
          <a:p>
            <a:pPr>
              <a:lnSpc>
                <a:spcPct val="90000"/>
              </a:lnSpc>
            </a:pPr>
            <a:r>
              <a:rPr lang="ru-RU" b="1" smtClean="0">
                <a:latin typeface="Times New Roman" pitchFamily="18" charset="0"/>
              </a:rPr>
              <a:t>– номер штрих-кода на бланке регистрации со штрих-кодом на конверте индивидуального комплекта (внизу справа БР №…………).</a:t>
            </a:r>
          </a:p>
          <a:p>
            <a:pPr>
              <a:lnSpc>
                <a:spcPct val="90000"/>
              </a:lnSpc>
            </a:pPr>
            <a:r>
              <a:rPr lang="ru-RU" b="1" smtClean="0">
                <a:latin typeface="Times New Roman" pitchFamily="18" charset="0"/>
              </a:rPr>
              <a:t>Проверьте полиграфическое исполнение текста работы.</a:t>
            </a:r>
            <a:r>
              <a:rPr lang="ru-RU" smtClean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7504" y="1557338"/>
            <a:ext cx="9036496" cy="48244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500" dirty="0" smtClean="0"/>
              <a:t>в случае обнаружения участником ЕГЭ в ИК лишних или недостающих бланков ЕГЭ или КИМ, несоответствия цифровых значений штрих-кодов на бланке регистрации и на листах КИМ со значениями на конверте с ИК, а также наличия в них полиграфических дефектов полностью заменить ИК. Факт замены фиксируется в форме ППЭ-12-01 «Протокол проведения ЕГЭ в аудитории ППЭ». Замена может производиться из неиспользованных ИК участников ЕГЭ в аудиториях или из резервного доставочного </a:t>
            </a:r>
            <a:r>
              <a:rPr lang="ru-RU" sz="2500" dirty="0" smtClean="0">
                <a:solidFill>
                  <a:srgbClr val="FF0000"/>
                </a:solidFill>
              </a:rPr>
              <a:t>пакета в присутствии члена ГЭК.</a:t>
            </a:r>
            <a:r>
              <a:rPr lang="ru-RU" sz="2500" dirty="0" smtClean="0"/>
              <a:t> Для замены ИК обратиться к руководителю ППЭ через организатора вне аудитории и получить ИК из резервного доставочного </a:t>
            </a:r>
            <a:r>
              <a:rPr lang="ru-RU" sz="2500" dirty="0" err="1" smtClean="0"/>
              <a:t>спецпакета</a:t>
            </a:r>
            <a:r>
              <a:rPr lang="ru-RU" sz="2500" dirty="0" smtClean="0"/>
              <a:t> </a:t>
            </a:r>
            <a:endParaRPr lang="ru-RU" sz="2500" dirty="0"/>
          </a:p>
        </p:txBody>
      </p:sp>
      <p:sp>
        <p:nvSpPr>
          <p:cNvPr id="5153" name="WordArt 33"/>
          <p:cNvSpPr>
            <a:spLocks noChangeArrowheads="1" noChangeShapeType="1" noTextEdit="1"/>
          </p:cNvSpPr>
          <p:nvPr/>
        </p:nvSpPr>
        <p:spPr bwMode="auto">
          <a:xfrm>
            <a:off x="2124075" y="333375"/>
            <a:ext cx="3887788" cy="800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Замена ИК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131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dirty="0" smtClean="0">
                <a:solidFill>
                  <a:srgbClr val="000099"/>
                </a:solidFill>
              </a:rPr>
              <a:t>Не допускается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4000" b="1" smtClean="0">
                <a:latin typeface="Times New Roman" pitchFamily="18" charset="0"/>
              </a:rPr>
              <a:t>никаких посторонних записей на полях бланков, в поле штрих-кода, варианта и</a:t>
            </a:r>
            <a:r>
              <a:rPr lang="ru-RU" sz="4000" smtClean="0">
                <a:latin typeface="Times New Roman" pitchFamily="18" charset="0"/>
              </a:rPr>
              <a:t> </a:t>
            </a:r>
            <a:r>
              <a:rPr lang="ru-RU" sz="4000" b="1" smtClean="0">
                <a:latin typeface="Times New Roman" pitchFamily="18" charset="0"/>
              </a:rPr>
              <a:t>т.п.</a:t>
            </a:r>
            <a:r>
              <a:rPr lang="ru-RU" sz="4000" smtClean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0099"/>
                </a:solidFill>
              </a:rPr>
              <a:t>Во время экзамена организатор в аудитории должен: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rgbClr val="FF0000"/>
                </a:solidFill>
              </a:rPr>
              <a:t>проверить</a:t>
            </a:r>
            <a:r>
              <a:rPr lang="ru-RU" sz="2800" dirty="0" smtClean="0"/>
              <a:t> </a:t>
            </a:r>
            <a:r>
              <a:rPr lang="ru-RU" sz="2800" dirty="0"/>
              <a:t>правильность заполнения регистрационных полей на всех бланках у каждого участника ЕГЭ и соответствие данных участника ЕГЭ (ФИО, серии и номера документа, удостоверяющего личность) в бланке регистрации и документе, удостоверяющем личность. В случае обнаружения </a:t>
            </a:r>
            <a:r>
              <a:rPr lang="ru-RU" sz="2800" dirty="0">
                <a:solidFill>
                  <a:srgbClr val="FF0000"/>
                </a:solidFill>
              </a:rPr>
              <a:t>ошибочного заполнения </a:t>
            </a:r>
            <a:r>
              <a:rPr lang="ru-RU" sz="2800" dirty="0"/>
              <a:t>полей регистрации </a:t>
            </a:r>
            <a:r>
              <a:rPr lang="ru-RU" sz="2800" b="1" dirty="0"/>
              <a:t>организаторы </a:t>
            </a:r>
            <a:r>
              <a:rPr lang="ru-RU" sz="2800" dirty="0"/>
              <a:t>дают указание участнику ЕГЭ внести соответствующие исправления.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776208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0099"/>
                </a:solidFill>
              </a:rPr>
              <a:t>Во время экзамена организатор в аудитории должен: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1557338"/>
            <a:ext cx="8748712" cy="4824412"/>
          </a:xfrm>
        </p:spPr>
        <p:txBody>
          <a:bodyPr/>
          <a:lstStyle/>
          <a:p>
            <a:r>
              <a:rPr lang="ru-RU" sz="2800" dirty="0"/>
              <a:t>следить за работой </a:t>
            </a:r>
            <a:r>
              <a:rPr lang="ru-RU" sz="2800" dirty="0">
                <a:solidFill>
                  <a:srgbClr val="FF0000"/>
                </a:solidFill>
              </a:rPr>
              <a:t>системы видеонаблюдения </a:t>
            </a:r>
            <a:r>
              <a:rPr lang="ru-RU" sz="2800" dirty="0"/>
              <a:t>и сообщать обо всех случаях неполадок руководителю ППЭ и члену ГЭК; </a:t>
            </a:r>
          </a:p>
          <a:p>
            <a:r>
              <a:rPr lang="ru-RU" sz="2800" dirty="0"/>
              <a:t>в случае если участник ЕГЭ предъявил претензию по </a:t>
            </a:r>
            <a:r>
              <a:rPr lang="ru-RU" sz="2800" dirty="0">
                <a:solidFill>
                  <a:srgbClr val="FF0000"/>
                </a:solidFill>
              </a:rPr>
              <a:t>содержанию задания </a:t>
            </a:r>
            <a:r>
              <a:rPr lang="ru-RU" sz="2800" dirty="0"/>
              <a:t>своего КИМ, необходимо зафиксировать суть претензии в служебной записке и передать ее руководителю ППЭ (служебная записка должна содержать информацию об уникальном номере КИМ, задании и содержании замечания)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720826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600" b="0" dirty="0" smtClean="0">
                <a:solidFill>
                  <a:srgbClr val="000099"/>
                </a:solidFill>
                <a:latin typeface="Times New Roman" pitchFamily="18" charset="0"/>
              </a:rPr>
              <a:t>Замечания, выявленные на этапе верификации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000066"/>
                </a:solidFill>
                <a:latin typeface="Times New Roman" pitchFamily="18" charset="0"/>
              </a:rPr>
              <a:t>Допустимо использование только печатных букв;</a:t>
            </a:r>
          </a:p>
          <a:p>
            <a:pPr eaLnBrk="1" hangingPunct="1"/>
            <a:r>
              <a:rPr lang="ru-RU" smtClean="0">
                <a:solidFill>
                  <a:srgbClr val="000066"/>
                </a:solidFill>
                <a:latin typeface="Times New Roman" pitchFamily="18" charset="0"/>
              </a:rPr>
              <a:t>Исправить  данных в бланке регистрации (можно зачеркнуть неверно записанное и написать еще раз);</a:t>
            </a:r>
          </a:p>
          <a:p>
            <a:pPr eaLnBrk="1" hangingPunct="1"/>
            <a:r>
              <a:rPr lang="ru-RU" smtClean="0">
                <a:solidFill>
                  <a:srgbClr val="000066"/>
                </a:solidFill>
                <a:latin typeface="Times New Roman" pitchFamily="18" charset="0"/>
              </a:rPr>
              <a:t>Бланки заполняются чёрной гелевой ручкой</a:t>
            </a:r>
          </a:p>
          <a:p>
            <a:pPr eaLnBrk="1" hangingPunct="1"/>
            <a:endParaRPr lang="ru-RU" smtClean="0">
              <a:solidFill>
                <a:srgbClr val="000066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WordArt 2"/>
          <p:cNvSpPr>
            <a:spLocks noChangeArrowheads="1" noChangeShapeType="1" noTextEdit="1"/>
          </p:cNvSpPr>
          <p:nvPr/>
        </p:nvSpPr>
        <p:spPr bwMode="auto">
          <a:xfrm>
            <a:off x="3048000" y="3352800"/>
            <a:ext cx="247650" cy="2095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</a:t>
            </a:r>
          </a:p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</a:t>
            </a:r>
          </a:p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</a:t>
            </a:r>
          </a:p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е</a:t>
            </a:r>
          </a:p>
        </p:txBody>
      </p:sp>
      <p:sp>
        <p:nvSpPr>
          <p:cNvPr id="389123" name="Line 3"/>
          <p:cNvSpPr>
            <a:spLocks noChangeShapeType="1"/>
          </p:cNvSpPr>
          <p:nvPr/>
        </p:nvSpPr>
        <p:spPr bwMode="auto">
          <a:xfrm flipV="1">
            <a:off x="3733800" y="3657600"/>
            <a:ext cx="1828800" cy="381000"/>
          </a:xfrm>
          <a:prstGeom prst="line">
            <a:avLst/>
          </a:prstGeom>
          <a:noFill/>
          <a:ln w="38100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124" name="Line 4"/>
          <p:cNvSpPr>
            <a:spLocks noChangeShapeType="1"/>
          </p:cNvSpPr>
          <p:nvPr/>
        </p:nvSpPr>
        <p:spPr bwMode="auto">
          <a:xfrm>
            <a:off x="3657600" y="4648200"/>
            <a:ext cx="1676400" cy="457200"/>
          </a:xfrm>
          <a:prstGeom prst="line">
            <a:avLst/>
          </a:prstGeom>
          <a:noFill/>
          <a:ln w="38100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125" name="Line 5"/>
          <p:cNvSpPr>
            <a:spLocks noChangeShapeType="1"/>
          </p:cNvSpPr>
          <p:nvPr/>
        </p:nvSpPr>
        <p:spPr bwMode="auto">
          <a:xfrm>
            <a:off x="3657600" y="4800600"/>
            <a:ext cx="1600200" cy="1143000"/>
          </a:xfrm>
          <a:prstGeom prst="line">
            <a:avLst/>
          </a:prstGeom>
          <a:noFill/>
          <a:ln w="38100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5638800" y="1676400"/>
          <a:ext cx="313055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27" name="Документ" r:id="rId3" imgW="3716280" imgH="5516280" progId="Word.Document.8">
                  <p:embed/>
                </p:oleObj>
              </mc:Choice>
              <mc:Fallback>
                <p:oleObj name="Документ" r:id="rId3" imgW="3716280" imgH="551628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1676400"/>
                        <a:ext cx="3130550" cy="46482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28" name="WordArt 8"/>
          <p:cNvSpPr>
            <a:spLocks noChangeArrowheads="1" noChangeShapeType="1" noTextEdit="1"/>
          </p:cNvSpPr>
          <p:nvPr/>
        </p:nvSpPr>
        <p:spPr bwMode="auto">
          <a:xfrm>
            <a:off x="762000" y="304800"/>
            <a:ext cx="6477000" cy="971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Заполнение бланка регистрации</a:t>
            </a:r>
          </a:p>
        </p:txBody>
      </p:sp>
      <p:sp>
        <p:nvSpPr>
          <p:cNvPr id="389129" name="Line 9"/>
          <p:cNvSpPr>
            <a:spLocks noChangeShapeType="1"/>
          </p:cNvSpPr>
          <p:nvPr/>
        </p:nvSpPr>
        <p:spPr bwMode="auto">
          <a:xfrm flipV="1">
            <a:off x="3733800" y="2438400"/>
            <a:ext cx="1828800" cy="1447800"/>
          </a:xfrm>
          <a:prstGeom prst="line">
            <a:avLst/>
          </a:prstGeom>
          <a:noFill/>
          <a:ln w="38100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33" name="Text Box 10"/>
          <p:cNvSpPr txBox="1">
            <a:spLocks noChangeArrowheads="1"/>
          </p:cNvSpPr>
          <p:nvPr/>
        </p:nvSpPr>
        <p:spPr bwMode="auto">
          <a:xfrm>
            <a:off x="457200" y="1905000"/>
            <a:ext cx="45720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CC0000"/>
                </a:solidFill>
              </a:rPr>
              <a:t>Регистрационные поля </a:t>
            </a:r>
            <a:r>
              <a:rPr lang="ru-RU" sz="2800" b="1" u="sng">
                <a:solidFill>
                  <a:srgbClr val="CC0000"/>
                </a:solidFill>
              </a:rPr>
              <a:t>ВСЕХ</a:t>
            </a:r>
            <a:r>
              <a:rPr lang="ru-RU" sz="2800" b="1">
                <a:solidFill>
                  <a:srgbClr val="CC0000"/>
                </a:solidFill>
              </a:rPr>
              <a:t> бланков должны быть заполнены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89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9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9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9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389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9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9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22" grpId="0" animBg="1"/>
      <p:bldP spid="389123" grpId="0" animBg="1"/>
      <p:bldP spid="389124" grpId="0" animBg="1"/>
      <p:bldP spid="389125" grpId="0" animBg="1"/>
      <p:bldP spid="389128" grpId="0" animBg="1"/>
      <p:bldP spid="38912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14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19200" y="1676400"/>
            <a:ext cx="6858000" cy="4127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0147" name="Text Box 3"/>
          <p:cNvSpPr txBox="1">
            <a:spLocks noChangeArrowheads="1"/>
          </p:cNvSpPr>
          <p:nvPr/>
        </p:nvSpPr>
        <p:spPr bwMode="auto">
          <a:xfrm>
            <a:off x="2362200" y="26670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latin typeface="Arial" charset="0"/>
              </a:rPr>
              <a:t> </a:t>
            </a:r>
          </a:p>
        </p:txBody>
      </p:sp>
      <p:sp>
        <p:nvSpPr>
          <p:cNvPr id="390148" name="Text Box 4"/>
          <p:cNvSpPr txBox="1">
            <a:spLocks noChangeArrowheads="1"/>
          </p:cNvSpPr>
          <p:nvPr/>
        </p:nvSpPr>
        <p:spPr bwMode="auto">
          <a:xfrm>
            <a:off x="2286000" y="31242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latin typeface="Arial" charset="0"/>
              </a:rPr>
              <a:t>  </a:t>
            </a:r>
          </a:p>
        </p:txBody>
      </p:sp>
      <p:sp>
        <p:nvSpPr>
          <p:cNvPr id="390149" name="Text Box 5"/>
          <p:cNvSpPr txBox="1">
            <a:spLocks noChangeArrowheads="1"/>
          </p:cNvSpPr>
          <p:nvPr/>
        </p:nvSpPr>
        <p:spPr bwMode="auto">
          <a:xfrm>
            <a:off x="4038600" y="26670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latin typeface="Arial" charset="0"/>
              </a:rPr>
              <a:t> </a:t>
            </a:r>
          </a:p>
        </p:txBody>
      </p:sp>
      <p:sp>
        <p:nvSpPr>
          <p:cNvPr id="390151" name="WordArt 7"/>
          <p:cNvSpPr>
            <a:spLocks noChangeArrowheads="1" noChangeShapeType="1" noTextEdit="1"/>
          </p:cNvSpPr>
          <p:nvPr/>
        </p:nvSpPr>
        <p:spPr bwMode="auto">
          <a:xfrm>
            <a:off x="381000" y="762000"/>
            <a:ext cx="80010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Заполнение бланка регистрации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0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90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90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390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90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7" grpId="0"/>
      <p:bldP spid="390148" grpId="0"/>
      <p:bldP spid="390149" grpId="0"/>
      <p:bldP spid="39015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471853"/>
              </p:ext>
            </p:extLst>
          </p:nvPr>
        </p:nvGraphicFramePr>
        <p:xfrm>
          <a:off x="642938" y="2214563"/>
          <a:ext cx="7572375" cy="2383607"/>
        </p:xfrm>
        <a:graphic>
          <a:graphicData uri="http://schemas.openxmlformats.org/drawingml/2006/table">
            <a:tbl>
              <a:tblPr/>
              <a:tblGrid>
                <a:gridCol w="328612"/>
                <a:gridCol w="330200"/>
                <a:gridCol w="328613"/>
                <a:gridCol w="330200"/>
                <a:gridCol w="328612"/>
                <a:gridCol w="328613"/>
                <a:gridCol w="330200"/>
                <a:gridCol w="328612"/>
                <a:gridCol w="330200"/>
                <a:gridCol w="328613"/>
                <a:gridCol w="328612"/>
                <a:gridCol w="330200"/>
                <a:gridCol w="328613"/>
                <a:gridCol w="328612"/>
                <a:gridCol w="330200"/>
                <a:gridCol w="328613"/>
                <a:gridCol w="330200"/>
                <a:gridCol w="328612"/>
                <a:gridCol w="328613"/>
                <a:gridCol w="330200"/>
                <a:gridCol w="328612"/>
                <a:gridCol w="330200"/>
                <a:gridCol w="328613"/>
              </a:tblGrid>
              <a:tr h="303213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 образовательного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учреждения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 пункта проведения ЕГЭ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 аудитории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168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6</a:t>
                      </a: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9221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 предмета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предмета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М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92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L="9221" marR="922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221" marR="922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604566"/>
              </p:ext>
            </p:extLst>
          </p:nvPr>
        </p:nvGraphicFramePr>
        <p:xfrm>
          <a:off x="1357313" y="5000625"/>
          <a:ext cx="1968500" cy="621665"/>
        </p:xfrm>
        <a:graphic>
          <a:graphicData uri="http://schemas.openxmlformats.org/drawingml/2006/table">
            <a:tbl>
              <a:tblPr/>
              <a:tblGrid>
                <a:gridCol w="246062"/>
                <a:gridCol w="246063"/>
                <a:gridCol w="246062"/>
                <a:gridCol w="246063"/>
                <a:gridCol w="244475"/>
                <a:gridCol w="247650"/>
                <a:gridCol w="244475"/>
                <a:gridCol w="247650"/>
              </a:tblGrid>
              <a:tr h="225425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проведения ЕГЭ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5" name="WordArt 3"/>
          <p:cNvSpPr>
            <a:spLocks noChangeArrowheads="1" noChangeShapeType="1" noTextEdit="1"/>
          </p:cNvSpPr>
          <p:nvPr/>
        </p:nvSpPr>
        <p:spPr bwMode="auto">
          <a:xfrm>
            <a:off x="838200" y="1066800"/>
            <a:ext cx="7162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Недопустимо использование</a:t>
            </a:r>
          </a:p>
          <a:p>
            <a:pPr algn="ctr"/>
            <a:r>
              <a:rPr lang="ru-RU" sz="3600" kern="1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корректирующей жидкости</a:t>
            </a:r>
          </a:p>
        </p:txBody>
      </p:sp>
      <p:pic>
        <p:nvPicPr>
          <p:cNvPr id="38915" name="Picture 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7200" y="2362200"/>
            <a:ext cx="81946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92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19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476250"/>
            <a:ext cx="7345363" cy="874713"/>
          </a:xfrm>
        </p:spPr>
        <p:txBody>
          <a:bodyPr/>
          <a:lstStyle/>
          <a:p>
            <a:r>
              <a:rPr lang="ru-RU" sz="2600" smtClean="0"/>
              <a:t>Организатор ошибочно поставил подпись</a:t>
            </a:r>
            <a:br>
              <a:rPr lang="ru-RU" sz="2600" smtClean="0"/>
            </a:br>
            <a:r>
              <a:rPr lang="ru-RU" sz="2600" smtClean="0"/>
              <a:t>( ставится в случае удаления или болезни)</a:t>
            </a:r>
          </a:p>
        </p:txBody>
      </p:sp>
      <p:pic>
        <p:nvPicPr>
          <p:cNvPr id="25603" name="Picture 3" descr="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622425" y="1557338"/>
            <a:ext cx="5826125" cy="4824412"/>
          </a:xfrm>
        </p:spPr>
      </p:pic>
      <p:pic>
        <p:nvPicPr>
          <p:cNvPr id="25604" name="Picture 4" descr="эмблема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0825" y="333375"/>
            <a:ext cx="1152525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188913"/>
            <a:ext cx="7127875" cy="1162050"/>
          </a:xfrm>
        </p:spPr>
        <p:txBody>
          <a:bodyPr/>
          <a:lstStyle/>
          <a:p>
            <a:r>
              <a:rPr lang="ru-RU" sz="2400" b="0" smtClean="0"/>
              <a:t/>
            </a:r>
            <a:br>
              <a:rPr lang="ru-RU" sz="2400" b="0" smtClean="0"/>
            </a:br>
            <a:r>
              <a:rPr lang="ru-RU" sz="2400" smtClean="0"/>
              <a:t>П</a:t>
            </a:r>
            <a:r>
              <a:rPr lang="ru-RU" sz="2800" smtClean="0">
                <a:latin typeface="Times New Roman" pitchFamily="18" charset="0"/>
              </a:rPr>
              <a:t>одпись участника поставлена в поле «подпись ответственного организатора»</a:t>
            </a:r>
          </a:p>
        </p:txBody>
      </p:sp>
      <p:pic>
        <p:nvPicPr>
          <p:cNvPr id="26627" name="Picture 3" descr="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676400" y="1676400"/>
            <a:ext cx="5715000" cy="4525963"/>
          </a:xfrm>
        </p:spPr>
      </p:pic>
      <p:sp>
        <p:nvSpPr>
          <p:cNvPr id="26628" name="Oval 4"/>
          <p:cNvSpPr>
            <a:spLocks noChangeArrowheads="1"/>
          </p:cNvSpPr>
          <p:nvPr/>
        </p:nvSpPr>
        <p:spPr bwMode="auto">
          <a:xfrm>
            <a:off x="5486400" y="5334000"/>
            <a:ext cx="18288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6629" name="Picture 4" descr="эмблема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0825" y="333375"/>
            <a:ext cx="1152525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071688" y="357188"/>
            <a:ext cx="4643437" cy="5619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652" name="Содержимое 5"/>
          <p:cNvSpPr>
            <a:spLocks noGrp="1"/>
          </p:cNvSpPr>
          <p:nvPr>
            <p:ph idx="1"/>
          </p:nvPr>
        </p:nvSpPr>
        <p:spPr>
          <a:xfrm>
            <a:off x="395288" y="6072188"/>
            <a:ext cx="8280400" cy="309562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123000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38200" y="228600"/>
            <a:ext cx="4484688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550988" y="2438400"/>
            <a:ext cx="7593012" cy="120015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1066800" y="1371600"/>
            <a:ext cx="4343400" cy="609600"/>
          </a:xfrm>
          <a:prstGeom prst="ellips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>
            <a:off x="4419600" y="1905000"/>
            <a:ext cx="609600" cy="533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два ответа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7200" y="381000"/>
            <a:ext cx="80010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914400" y="3505200"/>
            <a:ext cx="2514600" cy="2438400"/>
            <a:chOff x="576" y="2208"/>
            <a:chExt cx="1584" cy="1536"/>
          </a:xfrm>
        </p:grpSpPr>
        <p:sp>
          <p:nvSpPr>
            <p:cNvPr id="32773" name="Line 5"/>
            <p:cNvSpPr>
              <a:spLocks noChangeShapeType="1"/>
            </p:cNvSpPr>
            <p:nvPr/>
          </p:nvSpPr>
          <p:spPr bwMode="auto">
            <a:xfrm flipV="1">
              <a:off x="576" y="2400"/>
              <a:ext cx="1200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4" name="Line 6"/>
            <p:cNvSpPr>
              <a:spLocks noChangeShapeType="1"/>
            </p:cNvSpPr>
            <p:nvPr/>
          </p:nvSpPr>
          <p:spPr bwMode="auto">
            <a:xfrm>
              <a:off x="576" y="3072"/>
              <a:ext cx="1152" cy="48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5" name="Oval 7"/>
            <p:cNvSpPr>
              <a:spLocks noChangeArrowheads="1"/>
            </p:cNvSpPr>
            <p:nvPr/>
          </p:nvSpPr>
          <p:spPr bwMode="auto">
            <a:xfrm>
              <a:off x="1728" y="2208"/>
              <a:ext cx="432" cy="38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>
                <a:latin typeface="Arial" charset="0"/>
              </a:endParaRPr>
            </a:p>
          </p:txBody>
        </p:sp>
        <p:sp>
          <p:nvSpPr>
            <p:cNvPr id="32776" name="Oval 8"/>
            <p:cNvSpPr>
              <a:spLocks noChangeArrowheads="1"/>
            </p:cNvSpPr>
            <p:nvPr/>
          </p:nvSpPr>
          <p:spPr bwMode="auto">
            <a:xfrm>
              <a:off x="1680" y="3360"/>
              <a:ext cx="432" cy="38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>
                <a:latin typeface="Arial" charset="0"/>
              </a:endParaRPr>
            </a:p>
          </p:txBody>
        </p:sp>
      </p:grpSp>
      <p:sp>
        <p:nvSpPr>
          <p:cNvPr id="21514" name="Oval 10"/>
          <p:cNvSpPr>
            <a:spLocks noChangeArrowheads="1"/>
          </p:cNvSpPr>
          <p:nvPr/>
        </p:nvSpPr>
        <p:spPr bwMode="auto">
          <a:xfrm>
            <a:off x="6705600" y="0"/>
            <a:ext cx="2057400" cy="2133600"/>
          </a:xfrm>
          <a:prstGeom prst="ellipse">
            <a:avLst/>
          </a:prstGeom>
          <a:noFill/>
          <a:ln w="38100">
            <a:solidFill>
              <a:srgbClr val="000066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лажа7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81000" y="381000"/>
            <a:ext cx="8305800" cy="622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3429000" y="1600200"/>
            <a:ext cx="990600" cy="914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БЛАНК ОТВЕТОВ №2</a:t>
            </a: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xfrm>
            <a:off x="357188" y="6500813"/>
            <a:ext cx="8280400" cy="2967037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85938" y="1335088"/>
            <a:ext cx="4357687" cy="5118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476250"/>
            <a:ext cx="7056438" cy="874713"/>
          </a:xfrm>
        </p:spPr>
        <p:txBody>
          <a:bodyPr/>
          <a:lstStyle/>
          <a:p>
            <a:r>
              <a:rPr lang="ru-RU" sz="3200" smtClean="0">
                <a:latin typeface="Times New Roman" pitchFamily="18" charset="0"/>
              </a:rPr>
              <a:t>Работа выполнена после знака «</a:t>
            </a:r>
            <a:r>
              <a:rPr lang="en-US" sz="3200" smtClean="0">
                <a:latin typeface="Times New Roman" pitchFamily="18" charset="0"/>
              </a:rPr>
              <a:t>Z</a:t>
            </a:r>
            <a:r>
              <a:rPr lang="ru-RU" sz="3200" smtClean="0">
                <a:latin typeface="Times New Roman" pitchFamily="18" charset="0"/>
              </a:rPr>
              <a:t>»</a:t>
            </a:r>
            <a:br>
              <a:rPr lang="ru-RU" sz="3200" smtClean="0">
                <a:latin typeface="Times New Roman" pitchFamily="18" charset="0"/>
              </a:rPr>
            </a:br>
            <a:endParaRPr lang="ru-RU" sz="3200" smtClean="0">
              <a:latin typeface="Times New Roman" pitchFamily="18" charset="0"/>
            </a:endParaRPr>
          </a:p>
        </p:txBody>
      </p:sp>
      <p:pic>
        <p:nvPicPr>
          <p:cNvPr id="29699" name="Picture 3" descr="2000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788988" y="1557338"/>
            <a:ext cx="3495675" cy="4824412"/>
          </a:xfrm>
        </p:spPr>
      </p:pic>
      <p:pic>
        <p:nvPicPr>
          <p:cNvPr id="29700" name="Picture 4" descr="200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4956175" y="1557338"/>
            <a:ext cx="3503613" cy="48244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80400" cy="874713"/>
          </a:xfrm>
        </p:spPr>
        <p:txBody>
          <a:bodyPr/>
          <a:lstStyle/>
          <a:p>
            <a:r>
              <a:rPr lang="ru-RU" sz="3800" dirty="0" smtClean="0">
                <a:solidFill>
                  <a:srgbClr val="000099"/>
                </a:solidFill>
              </a:rPr>
              <a:t>Дополнительный бланк ответов: </a:t>
            </a:r>
            <a:endParaRPr lang="ru-RU" sz="3800" dirty="0">
              <a:solidFill>
                <a:srgbClr val="0000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8520" y="1052736"/>
            <a:ext cx="9252520" cy="4824412"/>
          </a:xfrm>
        </p:spPr>
        <p:txBody>
          <a:bodyPr/>
          <a:lstStyle/>
          <a:p>
            <a:r>
              <a:rPr lang="ru-RU" sz="2100" dirty="0"/>
              <a:t>убедиться, чтобы обе стороны основного бланка ответов № 2 были полностью заполнены, в противном случае ответы, внесенные на дополнительный бланк ответов № 2, оцениваться не будут; </a:t>
            </a:r>
          </a:p>
          <a:p>
            <a:r>
              <a:rPr lang="ru-RU" sz="2100" dirty="0"/>
              <a:t>выдать по просьбе участника ЕГЭ дополнительный бланк ответов </a:t>
            </a:r>
            <a:r>
              <a:rPr lang="ru-RU" sz="2100" dirty="0" smtClean="0"/>
              <a:t>№2</a:t>
            </a:r>
            <a:r>
              <a:rPr lang="ru-RU" sz="2100" dirty="0"/>
              <a:t>; </a:t>
            </a:r>
          </a:p>
          <a:p>
            <a:r>
              <a:rPr lang="ru-RU" sz="2100" dirty="0"/>
              <a:t>зафиксировать количество выданных дополнительных бланков ответов № 2 в форме ППЭ-05-02 «Ведомость учёта участников ЕГЭ и экзаменационных материалов в аудитории» и прописать номера выданных дополнительных бланков в форме ППЭ-12-03 «Ведомость использования дополнительных бланков ответов № 2»; </a:t>
            </a:r>
          </a:p>
          <a:p>
            <a:r>
              <a:rPr lang="ru-RU" sz="2100" dirty="0">
                <a:solidFill>
                  <a:srgbClr val="FF0000"/>
                </a:solidFill>
              </a:rPr>
              <a:t>заполнить</a:t>
            </a:r>
            <a:r>
              <a:rPr lang="ru-RU" sz="2100" dirty="0"/>
              <a:t> верхнее поле в дополнительном бланке (при выдаче дополнительного бланка в поле «Дополнительный бланк ответов № 2» основного бланка вписать номер выдаваемого дополнительного бланка ответов № 2, а на выданном дополнительном бланке ответов № 2 проставить номер листа в соответствующем поле бланка) 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42397483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56100" y="1557338"/>
            <a:ext cx="4608513" cy="48244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/>
              <a:t>При выдаче дополнительного бланка ответов № 2 в поле «Дополнительный бланк ответов № 2 основного бланка </a:t>
            </a:r>
            <a:r>
              <a:rPr lang="ru-RU" sz="2400" b="1">
                <a:solidFill>
                  <a:srgbClr val="990000"/>
                </a:solidFill>
              </a:rPr>
              <a:t>ответственный организатор</a:t>
            </a:r>
            <a:r>
              <a:rPr lang="ru-RU" sz="2400"/>
              <a:t> вписывает номер выданного дополнительного бланка ответов № 2, а на выданном дополнительном бланке ответов № 2 проставляет номер листа в соответствующем поле бланка.</a:t>
            </a: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388" y="549275"/>
            <a:ext cx="348615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40325" name="Picture 5" descr="Бланки ЕГЭ 2009 проект10_в приказ_штрихкоды_2-1_доп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00113" y="1628775"/>
            <a:ext cx="3422650" cy="495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26" name="Oval 6"/>
          <p:cNvSpPr>
            <a:spLocks noChangeArrowheads="1"/>
          </p:cNvSpPr>
          <p:nvPr/>
        </p:nvSpPr>
        <p:spPr bwMode="auto">
          <a:xfrm>
            <a:off x="2916238" y="1844675"/>
            <a:ext cx="1223962" cy="317500"/>
          </a:xfrm>
          <a:prstGeom prst="ellips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472" name="Line 8"/>
          <p:cNvSpPr>
            <a:spLocks noChangeShapeType="1"/>
          </p:cNvSpPr>
          <p:nvPr/>
        </p:nvSpPr>
        <p:spPr bwMode="auto">
          <a:xfrm flipH="1" flipV="1">
            <a:off x="1692275" y="1196975"/>
            <a:ext cx="1655763" cy="719138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" name="Line 8"/>
          <p:cNvSpPr>
            <a:spLocks noChangeShapeType="1"/>
          </p:cNvSpPr>
          <p:nvPr/>
        </p:nvSpPr>
        <p:spPr bwMode="auto">
          <a:xfrm flipH="1" flipV="1">
            <a:off x="3348038" y="2349500"/>
            <a:ext cx="1368425" cy="3024188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2" grpId="0" animBg="1"/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000099"/>
                </a:solidFill>
              </a:rPr>
              <a:t>Организаторам запрещается:</a:t>
            </a:r>
          </a:p>
        </p:txBody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642350" cy="4824412"/>
          </a:xfrm>
        </p:spPr>
        <p:txBody>
          <a:bodyPr/>
          <a:lstStyle/>
          <a:p>
            <a:r>
              <a:rPr lang="ru-RU" dirty="0"/>
              <a:t>Без уважительной причины покидать аудиторию во время экзамена, в</a:t>
            </a:r>
            <a:r>
              <a:rPr lang="ru-RU" sz="2400" dirty="0"/>
              <a:t> </a:t>
            </a:r>
            <a:r>
              <a:rPr lang="ru-RU" dirty="0"/>
              <a:t>противном случае в аудиторию приглашается один из дежурных организаторов по этажу;</a:t>
            </a:r>
          </a:p>
          <a:p>
            <a:r>
              <a:rPr lang="ru-RU" dirty="0"/>
              <a:t>Пользоваться средствами связи и техническими устройствами;</a:t>
            </a:r>
          </a:p>
          <a:p>
            <a:r>
              <a:rPr lang="ru-RU" dirty="0"/>
              <a:t>Комментировать ответы участников ЕГЭ.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2"/>
            <a:ext cx="8280400" cy="874713"/>
          </a:xfrm>
        </p:spPr>
        <p:txBody>
          <a:bodyPr/>
          <a:lstStyle/>
          <a:p>
            <a:pPr algn="ctr"/>
            <a:r>
              <a:rPr lang="ru-RU" i="1" dirty="0">
                <a:solidFill>
                  <a:srgbClr val="000099"/>
                </a:solidFill>
              </a:rPr>
              <a:t>Удаление</a:t>
            </a:r>
          </a:p>
        </p:txBody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255" y="980728"/>
            <a:ext cx="8964612" cy="48244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/>
              <a:t>В случае если участник удален </a:t>
            </a:r>
            <a:r>
              <a:rPr lang="ru-RU" sz="2400" dirty="0" smtClean="0"/>
              <a:t>п</a:t>
            </a:r>
            <a:r>
              <a:rPr lang="ru-RU" sz="2400" dirty="0" smtClean="0"/>
              <a:t>ри </a:t>
            </a:r>
            <a:r>
              <a:rPr lang="ru-RU" sz="2400" dirty="0"/>
              <a:t>установлении факта наличия и (или) использования участниками ЕГЭ средств связи и электронно-вычислительной техники во время проведения ЕГЭ </a:t>
            </a:r>
            <a:r>
              <a:rPr lang="ru-RU" sz="2400" dirty="0" smtClean="0"/>
              <a:t>или </a:t>
            </a:r>
            <a:r>
              <a:rPr lang="ru-RU" sz="2400" dirty="0"/>
              <a:t>нарушением порядка проведения  ЕГЭ необходимо: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ru-RU" sz="2400" dirty="0" smtClean="0"/>
              <a:t>Организатор </a:t>
            </a:r>
            <a:r>
              <a:rPr lang="ru-RU" sz="2400" dirty="0">
                <a:solidFill>
                  <a:srgbClr val="FF0000"/>
                </a:solidFill>
              </a:rPr>
              <a:t>совместно с уполномоченным </a:t>
            </a:r>
            <a:r>
              <a:rPr lang="ru-RU" sz="2400" dirty="0"/>
              <a:t>представителем ГЭК РТ и руководителем ППЭ </a:t>
            </a:r>
            <a:r>
              <a:rPr lang="ru-RU" sz="2400" dirty="0" smtClean="0"/>
              <a:t>должен </a:t>
            </a:r>
            <a:r>
              <a:rPr lang="ru-RU" sz="2400" dirty="0" smtClean="0"/>
              <a:t>заполнить </a:t>
            </a:r>
            <a:r>
              <a:rPr lang="ru-RU" sz="2400" dirty="0"/>
              <a:t>форму ППЭ-21 «Акт об удалении участника ЕГЭ с экзамена»; </a:t>
            </a:r>
            <a:endParaRPr lang="ru-RU" sz="2400" dirty="0" smtClean="0"/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ru-RU" sz="2400" dirty="0" smtClean="0"/>
              <a:t>2</a:t>
            </a:r>
            <a:r>
              <a:rPr lang="ru-RU" sz="2400" dirty="0"/>
              <a:t>) Вносится соответствующая запись в ведомость учета участников ЕГЭ и ЭМ в аудитории и участник ЕГЭ ставит подпись (</a:t>
            </a:r>
            <a:r>
              <a:rPr lang="ru-RU" sz="2400" dirty="0" smtClean="0"/>
              <a:t>форма </a:t>
            </a:r>
            <a:r>
              <a:rPr lang="ru-RU" sz="2400" dirty="0"/>
              <a:t>ППЭ 05-02)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3) В пропуске делается запись «Удален с экзамена»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4) В бланке регистрации в поле «Удален с экзамена» ставится соответствующая метка «х» и организатор ставит свою подпись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280400" cy="4824412"/>
          </a:xfrm>
        </p:spPr>
        <p:txBody>
          <a:bodyPr/>
          <a:lstStyle/>
          <a:p>
            <a:r>
              <a:rPr lang="ru-RU" sz="2400" dirty="0"/>
              <a:t>В случае если участник ЕГЭ по состоянию здоровья или другим объективным причинам не может завершить выполнение экзаменационной работы, он может покинуть аудиторию, при этом организатор должен </a:t>
            </a:r>
            <a:r>
              <a:rPr lang="ru-RU" sz="2400" dirty="0">
                <a:solidFill>
                  <a:srgbClr val="FF0000"/>
                </a:solidFill>
              </a:rPr>
              <a:t>пригласить медицинского работника </a:t>
            </a:r>
            <a:r>
              <a:rPr lang="ru-RU" sz="2400" dirty="0"/>
              <a:t>и члена ГЭК: </a:t>
            </a:r>
          </a:p>
          <a:p>
            <a:r>
              <a:rPr lang="ru-RU" sz="2400" dirty="0">
                <a:solidFill>
                  <a:srgbClr val="FF0000"/>
                </a:solidFill>
              </a:rPr>
              <a:t>совместно с членами ГЭК</a:t>
            </a:r>
            <a:r>
              <a:rPr lang="ru-RU" sz="2400" dirty="0"/>
              <a:t>, руководителем ППЭ заполнить форму ППЭ-22 «Акт о досрочном завершении экзамена по объективным причинам»; </a:t>
            </a:r>
          </a:p>
          <a:p>
            <a:r>
              <a:rPr lang="ru-RU" sz="2400" dirty="0"/>
              <a:t>внести соответствующую запись в форму ППЭ-05-02 «Ведомость учёта участников ЕГЭ и экзаменационных материалов в аудитории ППЭ»; </a:t>
            </a:r>
          </a:p>
          <a:p>
            <a:r>
              <a:rPr lang="ru-RU" sz="2400" dirty="0"/>
              <a:t>поставить соответствующую метку в бланке участника ЕГЭ в поле «Не закончил экзамен по уважительной причине»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899091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80400" cy="874713"/>
          </a:xfrm>
        </p:spPr>
        <p:txBody>
          <a:bodyPr/>
          <a:lstStyle/>
          <a:p>
            <a:r>
              <a:rPr lang="ru-RU" sz="3600" dirty="0" smtClean="0">
                <a:solidFill>
                  <a:srgbClr val="000099"/>
                </a:solidFill>
              </a:rPr>
              <a:t>Завершение ЕГЭ в ППЭ</a:t>
            </a:r>
            <a:endParaRPr lang="ru-RU" sz="3600" dirty="0">
              <a:solidFill>
                <a:srgbClr val="0000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4824412"/>
          </a:xfrm>
        </p:spPr>
        <p:txBody>
          <a:bodyPr/>
          <a:lstStyle/>
          <a:p>
            <a:r>
              <a:rPr lang="ru-RU" sz="2000" dirty="0"/>
              <a:t>За </a:t>
            </a:r>
            <a:r>
              <a:rPr lang="ru-RU" sz="2000" dirty="0">
                <a:solidFill>
                  <a:srgbClr val="FF0000"/>
                </a:solidFill>
              </a:rPr>
              <a:t>15 минут </a:t>
            </a:r>
            <a:r>
              <a:rPr lang="ru-RU" sz="2000" dirty="0"/>
              <a:t>до окончания экзамена: </a:t>
            </a:r>
          </a:p>
          <a:p>
            <a:r>
              <a:rPr lang="ru-RU" sz="2000" dirty="0"/>
              <a:t>пересчитать лишние ИК в аудитории; </a:t>
            </a:r>
            <a:endParaRPr lang="ru-RU" sz="2000" dirty="0" smtClean="0"/>
          </a:p>
          <a:p>
            <a:r>
              <a:rPr lang="ru-RU" sz="2000" dirty="0"/>
              <a:t>отметить в форме ППЭ-05-02 «Ведомость учета участников ЕГЭ и экзаменационных материалов в аудитории ППЭ» факты неявки на экзамен участников ЕГЭ. </a:t>
            </a:r>
          </a:p>
          <a:p>
            <a:r>
              <a:rPr lang="ru-RU" sz="2000" dirty="0"/>
              <a:t>По окончании экзамена организатор должен: </a:t>
            </a:r>
          </a:p>
          <a:p>
            <a:r>
              <a:rPr lang="ru-RU" sz="2000" dirty="0"/>
              <a:t>объявить, что экзамен окончен; </a:t>
            </a:r>
          </a:p>
          <a:p>
            <a:r>
              <a:rPr lang="ru-RU" sz="2000" dirty="0"/>
              <a:t>предложить участникам ЕГЭ </a:t>
            </a:r>
            <a:r>
              <a:rPr lang="ru-RU" sz="2000" dirty="0">
                <a:solidFill>
                  <a:srgbClr val="FF0000"/>
                </a:solidFill>
              </a:rPr>
              <a:t>заполнить форму </a:t>
            </a:r>
            <a:r>
              <a:rPr lang="ru-RU" sz="2000" dirty="0"/>
              <a:t>для направления в ГЭК замечаний о нарушениях процедуры проведения ГИА; </a:t>
            </a:r>
          </a:p>
          <a:p>
            <a:r>
              <a:rPr lang="ru-RU" sz="2000" dirty="0"/>
              <a:t>принять у участников ЕГЭ: </a:t>
            </a:r>
          </a:p>
          <a:p>
            <a:r>
              <a:rPr lang="ru-RU" sz="2000" dirty="0"/>
              <a:t>бланки регистрации, бланки ответов № 1, бланки ответов № 2, дополнительные бланки ответов № 2, </a:t>
            </a:r>
            <a:r>
              <a:rPr lang="ru-RU" sz="2000" dirty="0" err="1" smtClean="0"/>
              <a:t>КИМы</a:t>
            </a:r>
            <a:r>
              <a:rPr lang="ru-RU" sz="2000" dirty="0" smtClean="0"/>
              <a:t>, черновики, форму нарушений; </a:t>
            </a:r>
          </a:p>
          <a:p>
            <a:r>
              <a:rPr lang="ru-RU" sz="2000" dirty="0"/>
              <a:t>запечатать в возвратный доставочный пакет формы для направления в ГЭК замечаний о нарушениях процедуры проведения ГИА и заполнить информацию: код региона, номер ППЭ и номер аудитории </a:t>
            </a:r>
          </a:p>
        </p:txBody>
      </p:sp>
    </p:spTree>
    <p:extLst>
      <p:ext uri="{BB962C8B-B14F-4D97-AF65-F5344CB8AC3E}">
        <p14:creationId xmlns:p14="http://schemas.microsoft.com/office/powerpoint/2010/main" val="7741929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80400" cy="874713"/>
          </a:xfrm>
        </p:spPr>
        <p:txBody>
          <a:bodyPr/>
          <a:lstStyle/>
          <a:p>
            <a:r>
              <a:rPr lang="ru-RU" dirty="0">
                <a:solidFill>
                  <a:srgbClr val="000099"/>
                </a:solidFill>
              </a:rPr>
              <a:t>Завершение ЕГЭ в ППЭ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69" y="1196752"/>
            <a:ext cx="9144000" cy="4824412"/>
          </a:xfrm>
        </p:spPr>
        <p:txBody>
          <a:bodyPr/>
          <a:lstStyle/>
          <a:p>
            <a:r>
              <a:rPr lang="ru-RU" sz="2400" dirty="0"/>
              <a:t>сложить собранные у участников ЕГЭ материалы: </a:t>
            </a:r>
          </a:p>
          <a:p>
            <a:r>
              <a:rPr lang="ru-RU" sz="2400" dirty="0"/>
              <a:t>в возвратные доставочные пакеты - бланки регистрации, бланки ответов № 1,бланки ответов № 2, в том числе и дополнительные бланки ответов № 2. Дополнительный бланк ответов № 2 необходимо размещать за основным бланком ответов № 2; </a:t>
            </a:r>
          </a:p>
          <a:p>
            <a:r>
              <a:rPr lang="ru-RU" sz="2400" dirty="0"/>
              <a:t>в пакеты - конверты с КИМ; </a:t>
            </a:r>
          </a:p>
          <a:p>
            <a:r>
              <a:rPr lang="ru-RU" sz="2400" dirty="0"/>
              <a:t>черновики; </a:t>
            </a:r>
            <a:endParaRPr lang="ru-RU" sz="2400" dirty="0" smtClean="0"/>
          </a:p>
          <a:p>
            <a:r>
              <a:rPr lang="ru-RU" sz="2400" dirty="0"/>
              <a:t>заполнить форму ППЭ-11 на возвратном пакете «Сопроводительный бланк к материалам единого государственного экзамена» и поставить свою подпись; </a:t>
            </a:r>
          </a:p>
          <a:p>
            <a:r>
              <a:rPr lang="ru-RU" sz="2400" dirty="0"/>
              <a:t>заполнить форму ППЭ-12-01 «Протокол проведения ЕГЭ в аудитории ППЭ».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035191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80400" cy="874713"/>
          </a:xfrm>
        </p:spPr>
        <p:txBody>
          <a:bodyPr/>
          <a:lstStyle/>
          <a:p>
            <a:r>
              <a:rPr lang="ru-RU" dirty="0">
                <a:solidFill>
                  <a:srgbClr val="000099"/>
                </a:solidFill>
              </a:rPr>
              <a:t>Завершение ЕГЭ в ППЭ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8520" y="1124744"/>
            <a:ext cx="9252520" cy="4824412"/>
          </a:xfrm>
        </p:spPr>
        <p:txBody>
          <a:bodyPr/>
          <a:lstStyle/>
          <a:p>
            <a:r>
              <a:rPr lang="ru-RU" sz="2600" dirty="0"/>
              <a:t>По завершении экзамена в аудитории ответственный организатор </a:t>
            </a:r>
            <a:r>
              <a:rPr lang="ru-RU" sz="2600" dirty="0">
                <a:solidFill>
                  <a:srgbClr val="FF0000"/>
                </a:solidFill>
              </a:rPr>
              <a:t>в центре видимости камеры </a:t>
            </a:r>
            <a:r>
              <a:rPr lang="ru-RU" sz="2600" dirty="0"/>
              <a:t>видеонаблюдения объявляет окончание экзамена. После проведения сбора экзаменационных материалов и подписания протокола о проведении экзамена в аудитории (Форма ППЭ-12-01) ответственный организатор </a:t>
            </a:r>
            <a:r>
              <a:rPr lang="ru-RU" sz="2600" dirty="0">
                <a:solidFill>
                  <a:srgbClr val="FF0000"/>
                </a:solidFill>
              </a:rPr>
              <a:t>громко объявляет </a:t>
            </a:r>
            <a:r>
              <a:rPr lang="ru-RU" sz="2600" dirty="0"/>
              <a:t>все данные протокола, в том числе наименование предмета, количество участников ЕГЭ в данной аудитории и количество экзаменационных материалов (использованных и неиспользованных), а также время подписания протокола. Демонстрируют запечатанные возвратные доставочные пакеты с ЭМ участников ЕГЭ 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9766923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i="1" dirty="0">
                <a:solidFill>
                  <a:srgbClr val="000099"/>
                </a:solidFill>
              </a:rPr>
              <a:t>Замечания при сдаче бланков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/>
              <a:t>Нет связки дополнительного бланка с основным!!!</a:t>
            </a:r>
          </a:p>
          <a:p>
            <a:r>
              <a:rPr lang="ru-RU" sz="2800"/>
              <a:t>Работа после «</a:t>
            </a:r>
            <a:r>
              <a:rPr lang="en-US" sz="2800"/>
              <a:t>Z</a:t>
            </a:r>
            <a:r>
              <a:rPr lang="ru-RU" sz="2800"/>
              <a:t>»</a:t>
            </a:r>
          </a:p>
          <a:p>
            <a:r>
              <a:rPr lang="ru-RU" sz="2800"/>
              <a:t>Нет подписи участника в бланке регистрации и ответов № 1</a:t>
            </a:r>
          </a:p>
          <a:p>
            <a:r>
              <a:rPr lang="ru-RU" sz="2800"/>
              <a:t>Нарушен порядок расположения основных и дополнительных бланков!!!</a:t>
            </a:r>
          </a:p>
          <a:p>
            <a:r>
              <a:rPr lang="ru-RU" sz="2800"/>
              <a:t>Выдан дополнительный при незаполненном основном</a:t>
            </a:r>
          </a:p>
          <a:p>
            <a:r>
              <a:rPr lang="ru-RU" sz="2800"/>
              <a:t>Не заполнены регистрационные поля бланков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i="1" dirty="0">
                <a:solidFill>
                  <a:srgbClr val="000099"/>
                </a:solidFill>
              </a:rPr>
              <a:t>Замечания по строгой отчетности</a:t>
            </a: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Конверты с ИК упакованы так, что при их вскрытии нарушается целостность комплекта.</a:t>
            </a:r>
          </a:p>
          <a:p>
            <a:pPr>
              <a:lnSpc>
                <a:spcPct val="90000"/>
              </a:lnSpc>
            </a:pPr>
            <a:r>
              <a:rPr lang="ru-RU" sz="2800"/>
              <a:t>Уполномоченные ГЭК не могут разобраться в формах ППЭ при сдаче документов.</a:t>
            </a:r>
          </a:p>
          <a:p>
            <a:pPr>
              <a:lnSpc>
                <a:spcPct val="90000"/>
              </a:lnSpc>
            </a:pPr>
            <a:r>
              <a:rPr lang="ru-RU" sz="2800"/>
              <a:t>Уполномоченные ГЭК забывают в ППЭ материалы (КИМы, не использованные и испорченные ИК и т.д.)</a:t>
            </a:r>
          </a:p>
          <a:p>
            <a:pPr>
              <a:lnSpc>
                <a:spcPct val="90000"/>
              </a:lnSpc>
            </a:pPr>
            <a:r>
              <a:rPr lang="ru-RU" sz="2800"/>
              <a:t>Машиночитаемые формы ППЭ (13,18) заполнены не должным образом. 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476251"/>
            <a:ext cx="8280400" cy="720502"/>
          </a:xfrm>
        </p:spPr>
        <p:txBody>
          <a:bodyPr/>
          <a:lstStyle/>
          <a:p>
            <a:r>
              <a:rPr lang="ru-RU" sz="3200" dirty="0">
                <a:solidFill>
                  <a:srgbClr val="000099"/>
                </a:solidFill>
              </a:rPr>
              <a:t>Организатор вне аудитории должен: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4824412"/>
          </a:xfrm>
        </p:spPr>
        <p:txBody>
          <a:bodyPr/>
          <a:lstStyle/>
          <a:p>
            <a:r>
              <a:rPr lang="ru-RU" sz="2400" dirty="0" smtClean="0">
                <a:solidFill>
                  <a:srgbClr val="FF0000"/>
                </a:solidFill>
              </a:rPr>
              <a:t>обеспечить </a:t>
            </a:r>
            <a:r>
              <a:rPr lang="ru-RU" sz="2400" dirty="0">
                <a:solidFill>
                  <a:srgbClr val="FF0000"/>
                </a:solidFill>
              </a:rPr>
              <a:t>организацию входа </a:t>
            </a:r>
            <a:r>
              <a:rPr lang="ru-RU" sz="2400" dirty="0"/>
              <a:t>участников ЕГЭ в ППЭ, при этом осуществлять </a:t>
            </a:r>
            <a:r>
              <a:rPr lang="ru-RU" sz="2400" dirty="0">
                <a:solidFill>
                  <a:srgbClr val="FF0000"/>
                </a:solidFill>
              </a:rPr>
              <a:t>проверку</a:t>
            </a:r>
            <a:r>
              <a:rPr lang="ru-RU" sz="2400" dirty="0"/>
              <a:t> документов, удостоверяющих личность, наличие участника в списках распределения в данный ППЭ, наличие у участников ЕГЭ средств связи и иных запрещенных средств и материалов; </a:t>
            </a:r>
          </a:p>
          <a:p>
            <a:r>
              <a:rPr lang="ru-RU" sz="2400" dirty="0">
                <a:solidFill>
                  <a:srgbClr val="FF0000"/>
                </a:solidFill>
              </a:rPr>
              <a:t>помогать</a:t>
            </a:r>
            <a:r>
              <a:rPr lang="ru-RU" sz="2400" dirty="0"/>
              <a:t> участникам ЕГЭ </a:t>
            </a:r>
            <a:r>
              <a:rPr lang="ru-RU" sz="2400" dirty="0">
                <a:solidFill>
                  <a:srgbClr val="FF0000"/>
                </a:solidFill>
              </a:rPr>
              <a:t>ориентироваться</a:t>
            </a:r>
            <a:r>
              <a:rPr lang="ru-RU" sz="2400" dirty="0"/>
              <a:t> в помещениях ППЭ, указывать местонахождение нужной аудитории, а также осуществлять контроль за перемещением по ППЭ лиц, имеющих право присутствовать в ППЭ в день проведения экзамена; </a:t>
            </a:r>
          </a:p>
          <a:p>
            <a:r>
              <a:rPr lang="ru-RU" sz="2400" dirty="0"/>
              <a:t>следить за соблюдением тишины и порядка в ППЭ; </a:t>
            </a:r>
          </a:p>
          <a:p>
            <a:r>
              <a:rPr lang="ru-RU" sz="2400" dirty="0"/>
              <a:t>сопровождать участников ЕГЭ при выходе из аудитории во время </a:t>
            </a:r>
            <a:r>
              <a:rPr lang="ru-RU" sz="2400" dirty="0" smtClean="0"/>
              <a:t>экзамена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59291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96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4400"/>
              <a:t>Формы ППЭ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940425" y="476250"/>
            <a:ext cx="3203575" cy="576263"/>
          </a:xfrm>
        </p:spPr>
        <p:txBody>
          <a:bodyPr/>
          <a:lstStyle/>
          <a:p>
            <a:pPr marL="762000" indent="-762000"/>
            <a:r>
              <a:rPr lang="ru-RU" sz="2400"/>
              <a:t>Форма ППЭ-01</a:t>
            </a:r>
          </a:p>
        </p:txBody>
      </p:sp>
      <p:pic>
        <p:nvPicPr>
          <p:cNvPr id="412675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724525" cy="6858000"/>
          </a:xfrm>
          <a:noFill/>
          <a:ln/>
        </p:spPr>
      </p:pic>
      <p:sp>
        <p:nvSpPr>
          <p:cNvPr id="412676" name="Rectangle 4"/>
          <p:cNvSpPr>
            <a:spLocks noChangeArrowheads="1"/>
          </p:cNvSpPr>
          <p:nvPr/>
        </p:nvSpPr>
        <p:spPr bwMode="auto">
          <a:xfrm>
            <a:off x="6372225" y="1557338"/>
            <a:ext cx="184150" cy="45720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12677" name="Rectangle 5"/>
          <p:cNvSpPr>
            <a:spLocks noChangeArrowheads="1"/>
          </p:cNvSpPr>
          <p:nvPr/>
        </p:nvSpPr>
        <p:spPr bwMode="auto">
          <a:xfrm>
            <a:off x="5795963" y="1119188"/>
            <a:ext cx="3348037" cy="4473575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руководителем ППЭ в двух экземплярах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Отправляется в отсканированном виде по электронной почте в МОУО</a:t>
            </a:r>
          </a:p>
          <a:p>
            <a:pPr marL="342900" indent="-342900"/>
            <a:r>
              <a:rPr lang="ru-RU"/>
              <a:t>3. 1 экземпляр остаётся у руководителя ППЭ, а 1 экземпляр при сдаче материалов привозится в РЦОИ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651500" y="476250"/>
            <a:ext cx="3097213" cy="360363"/>
          </a:xfrm>
        </p:spPr>
        <p:txBody>
          <a:bodyPr/>
          <a:lstStyle/>
          <a:p>
            <a:r>
              <a:rPr lang="ru-RU" sz="2400"/>
              <a:t>Форма ППЭ-02</a:t>
            </a:r>
          </a:p>
        </p:txBody>
      </p:sp>
      <p:pic>
        <p:nvPicPr>
          <p:cNvPr id="41369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79388" y="0"/>
            <a:ext cx="5329237" cy="6858000"/>
          </a:xfrm>
          <a:noFill/>
          <a:ln/>
        </p:spPr>
      </p:pic>
      <p:sp>
        <p:nvSpPr>
          <p:cNvPr id="413700" name="Rectangle 4"/>
          <p:cNvSpPr>
            <a:spLocks noChangeArrowheads="1"/>
          </p:cNvSpPr>
          <p:nvPr/>
        </p:nvSpPr>
        <p:spPr bwMode="auto">
          <a:xfrm>
            <a:off x="5508625" y="1557338"/>
            <a:ext cx="3635375" cy="337820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участником ЕГЭ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Принимается в ППЭ уполномоченным ГЭК</a:t>
            </a:r>
          </a:p>
          <a:p>
            <a:pPr marL="342900" indent="-342900"/>
            <a:r>
              <a:rPr lang="ru-RU"/>
              <a:t>3. Оригинал передаётся в РЦОИ для рассмотрения Конфликтной комиссией РТ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867400" y="476250"/>
            <a:ext cx="2808288" cy="874713"/>
          </a:xfrm>
        </p:spPr>
        <p:txBody>
          <a:bodyPr/>
          <a:lstStyle/>
          <a:p>
            <a:r>
              <a:rPr lang="ru-RU" sz="2400"/>
              <a:t>Форма ППЭ-03</a:t>
            </a:r>
          </a:p>
        </p:txBody>
      </p:sp>
      <p:pic>
        <p:nvPicPr>
          <p:cNvPr id="41472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07950" y="0"/>
            <a:ext cx="5543550" cy="6858000"/>
          </a:xfrm>
          <a:noFill/>
          <a:ln/>
        </p:spPr>
      </p:pic>
      <p:sp>
        <p:nvSpPr>
          <p:cNvPr id="414724" name="Rectangle 4"/>
          <p:cNvSpPr>
            <a:spLocks noChangeArrowheads="1"/>
          </p:cNvSpPr>
          <p:nvPr/>
        </p:nvSpPr>
        <p:spPr bwMode="auto">
          <a:xfrm>
            <a:off x="5651500" y="1412875"/>
            <a:ext cx="3348038" cy="483870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уполномоченным ГЭК РТ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уполномоченным ГЭК и членами комиссии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Оригинал передаётся в РЦОИ для рассмотрения Конфликтной комиссией РТ</a:t>
            </a:r>
          </a:p>
          <a:p>
            <a:pPr marL="342900" indent="-34290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940425" y="476250"/>
            <a:ext cx="2952750" cy="874713"/>
          </a:xfrm>
        </p:spPr>
        <p:txBody>
          <a:bodyPr/>
          <a:lstStyle/>
          <a:p>
            <a:r>
              <a:rPr lang="ru-RU" sz="2400"/>
              <a:t>Форма ППЭ 05-01</a:t>
            </a:r>
          </a:p>
        </p:txBody>
      </p:sp>
      <p:pic>
        <p:nvPicPr>
          <p:cNvPr id="41574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580063" cy="6858000"/>
          </a:xfrm>
          <a:noFill/>
          <a:ln/>
        </p:spPr>
      </p:pic>
      <p:sp>
        <p:nvSpPr>
          <p:cNvPr id="415748" name="Rectangle 4"/>
          <p:cNvSpPr>
            <a:spLocks noChangeArrowheads="1"/>
          </p:cNvSpPr>
          <p:nvPr/>
        </p:nvSpPr>
        <p:spPr bwMode="auto">
          <a:xfrm>
            <a:off x="5580063" y="1811338"/>
            <a:ext cx="3563937" cy="2282825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автоматизировано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</a:t>
            </a:r>
          </a:p>
          <a:p>
            <a:pPr marL="342900" indent="-342900"/>
            <a:r>
              <a:rPr lang="ru-RU"/>
              <a:t>3. Оригинал остаётся у руководителя ППЭ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84888" y="476250"/>
            <a:ext cx="2951162" cy="874713"/>
          </a:xfrm>
        </p:spPr>
        <p:txBody>
          <a:bodyPr/>
          <a:lstStyle/>
          <a:p>
            <a:r>
              <a:rPr lang="ru-RU" sz="2400"/>
              <a:t>Форма ППЭ 05-02</a:t>
            </a:r>
          </a:p>
        </p:txBody>
      </p:sp>
      <p:pic>
        <p:nvPicPr>
          <p:cNvPr id="41677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07950" y="115888"/>
            <a:ext cx="5688013" cy="6626225"/>
          </a:xfrm>
          <a:noFill/>
          <a:ln/>
        </p:spPr>
      </p:pic>
      <p:sp>
        <p:nvSpPr>
          <p:cNvPr id="416772" name="Rectangle 4"/>
          <p:cNvSpPr>
            <a:spLocks noChangeArrowheads="1"/>
          </p:cNvSpPr>
          <p:nvPr/>
        </p:nvSpPr>
        <p:spPr bwMode="auto">
          <a:xfrm>
            <a:off x="5795963" y="1341438"/>
            <a:ext cx="3348037" cy="5203825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автоматизировано и ответственным организатором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ответственным организатором и  руководителем ППЭ</a:t>
            </a:r>
          </a:p>
          <a:p>
            <a:pPr marL="342900" indent="-342900"/>
            <a:r>
              <a:rPr lang="ru-RU"/>
              <a:t>3. Оригинал передаётся в РЦОИ. </a:t>
            </a:r>
          </a:p>
          <a:p>
            <a:pPr marL="342900" indent="-342900"/>
            <a:r>
              <a:rPr lang="ru-RU" b="1"/>
              <a:t>Замечания: </a:t>
            </a:r>
            <a:r>
              <a:rPr lang="ru-RU"/>
              <a:t>отсутствуют подписи некоторых участников ЕГЭ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11863" y="476250"/>
            <a:ext cx="2663825" cy="874713"/>
          </a:xfrm>
        </p:spPr>
        <p:txBody>
          <a:bodyPr/>
          <a:lstStyle/>
          <a:p>
            <a:r>
              <a:rPr lang="ru-RU" sz="2400"/>
              <a:t>Форма 06 - 01</a:t>
            </a:r>
          </a:p>
        </p:txBody>
      </p:sp>
      <p:pic>
        <p:nvPicPr>
          <p:cNvPr id="41779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07950" y="0"/>
            <a:ext cx="5688013" cy="6858000"/>
          </a:xfrm>
          <a:noFill/>
          <a:ln/>
        </p:spPr>
      </p:pic>
      <p:sp>
        <p:nvSpPr>
          <p:cNvPr id="417796" name="Rectangle 4"/>
          <p:cNvSpPr>
            <a:spLocks noChangeArrowheads="1"/>
          </p:cNvSpPr>
          <p:nvPr/>
        </p:nvSpPr>
        <p:spPr bwMode="auto">
          <a:xfrm>
            <a:off x="5795963" y="1739900"/>
            <a:ext cx="3348037" cy="2282825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автоматизировано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</a:t>
            </a:r>
          </a:p>
          <a:p>
            <a:pPr marL="342900" indent="-342900"/>
            <a:r>
              <a:rPr lang="ru-RU"/>
              <a:t>3. Оригинал остаётся у руководителя ППЭ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11863" y="476250"/>
            <a:ext cx="2663825" cy="874713"/>
          </a:xfrm>
        </p:spPr>
        <p:txBody>
          <a:bodyPr/>
          <a:lstStyle/>
          <a:p>
            <a:r>
              <a:rPr lang="ru-RU" sz="2400"/>
              <a:t>Форма 06 - 02</a:t>
            </a:r>
          </a:p>
        </p:txBody>
      </p:sp>
      <p:pic>
        <p:nvPicPr>
          <p:cNvPr id="41881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795963" cy="6858000"/>
          </a:xfrm>
          <a:noFill/>
          <a:ln/>
        </p:spPr>
      </p:pic>
      <p:sp>
        <p:nvSpPr>
          <p:cNvPr id="418820" name="Rectangle 4"/>
          <p:cNvSpPr>
            <a:spLocks noChangeArrowheads="1"/>
          </p:cNvSpPr>
          <p:nvPr/>
        </p:nvSpPr>
        <p:spPr bwMode="auto">
          <a:xfrm>
            <a:off x="5795963" y="1739900"/>
            <a:ext cx="3348037" cy="2282825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автоматизировано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</a:t>
            </a:r>
          </a:p>
          <a:p>
            <a:pPr marL="342900" indent="-342900"/>
            <a:r>
              <a:rPr lang="ru-RU"/>
              <a:t>3. Оригинал остаётся у руководителя ППЭ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940425" y="476250"/>
            <a:ext cx="2952750" cy="874713"/>
          </a:xfrm>
        </p:spPr>
        <p:txBody>
          <a:bodyPr/>
          <a:lstStyle/>
          <a:p>
            <a:r>
              <a:rPr lang="ru-RU" sz="2400"/>
              <a:t>Форма ППЭ 07-01</a:t>
            </a:r>
          </a:p>
        </p:txBody>
      </p:sp>
      <p:pic>
        <p:nvPicPr>
          <p:cNvPr id="41984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724525" cy="6858000"/>
          </a:xfrm>
          <a:noFill/>
          <a:ln/>
        </p:spPr>
      </p:pic>
      <p:sp>
        <p:nvSpPr>
          <p:cNvPr id="419844" name="Rectangle 4"/>
          <p:cNvSpPr>
            <a:spLocks noChangeArrowheads="1"/>
          </p:cNvSpPr>
          <p:nvPr/>
        </p:nvSpPr>
        <p:spPr bwMode="auto">
          <a:xfrm>
            <a:off x="5795963" y="1922463"/>
            <a:ext cx="3348037" cy="264795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автоматизировано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</a:t>
            </a:r>
          </a:p>
          <a:p>
            <a:pPr marL="342900" indent="-342900"/>
            <a:r>
              <a:rPr lang="ru-RU"/>
              <a:t>3. Оригинал передаётся в РЦОИ.</a:t>
            </a:r>
          </a:p>
          <a:p>
            <a:pPr marL="342900" indent="-34290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940425" y="476250"/>
            <a:ext cx="2952750" cy="874713"/>
          </a:xfrm>
        </p:spPr>
        <p:txBody>
          <a:bodyPr/>
          <a:lstStyle/>
          <a:p>
            <a:r>
              <a:rPr lang="ru-RU" sz="2400"/>
              <a:t>Форма ППЭ 07-02</a:t>
            </a:r>
          </a:p>
        </p:txBody>
      </p:sp>
      <p:pic>
        <p:nvPicPr>
          <p:cNvPr id="42086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795963" cy="6858000"/>
          </a:xfrm>
          <a:noFill/>
          <a:ln/>
        </p:spPr>
      </p:pic>
      <p:sp>
        <p:nvSpPr>
          <p:cNvPr id="420868" name="Rectangle 4"/>
          <p:cNvSpPr>
            <a:spLocks noChangeArrowheads="1"/>
          </p:cNvSpPr>
          <p:nvPr/>
        </p:nvSpPr>
        <p:spPr bwMode="auto">
          <a:xfrm>
            <a:off x="5795963" y="1557338"/>
            <a:ext cx="3348037" cy="2282825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автоматизировано и руководителем ППЭ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Оригинал остаётся у руководителя ППЭ</a:t>
            </a:r>
          </a:p>
          <a:p>
            <a:pPr marL="342900" indent="-34290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>
          <a:xfrm>
            <a:off x="5795963" y="476250"/>
            <a:ext cx="3024187" cy="874713"/>
          </a:xfrm>
        </p:spPr>
        <p:txBody>
          <a:bodyPr/>
          <a:lstStyle/>
          <a:p>
            <a:r>
              <a:rPr lang="ru-RU" sz="2400"/>
              <a:t>Форма ППЭ 11 - 02</a:t>
            </a:r>
          </a:p>
        </p:txBody>
      </p:sp>
      <p:pic>
        <p:nvPicPr>
          <p:cNvPr id="42189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115888"/>
            <a:ext cx="5508625" cy="6742112"/>
          </a:xfrm>
          <a:noFill/>
          <a:ln/>
        </p:spPr>
      </p:pic>
      <p:sp>
        <p:nvSpPr>
          <p:cNvPr id="421892" name="Rectangle 4"/>
          <p:cNvSpPr>
            <a:spLocks noChangeArrowheads="1"/>
          </p:cNvSpPr>
          <p:nvPr/>
        </p:nvSpPr>
        <p:spPr bwMode="auto">
          <a:xfrm>
            <a:off x="5580063" y="1557338"/>
            <a:ext cx="3348037" cy="337820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ответственным организатором 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 и уполномоченным ГЭК</a:t>
            </a:r>
          </a:p>
          <a:p>
            <a:pPr marL="342900" indent="-342900"/>
            <a:r>
              <a:rPr lang="ru-RU"/>
              <a:t>3. Передаётся </a:t>
            </a:r>
          </a:p>
          <a:p>
            <a:pPr marL="342900" indent="-342900"/>
            <a:r>
              <a:rPr lang="ru-RU"/>
              <a:t>с материалами в РЦОИ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>
          <a:xfrm>
            <a:off x="5867400" y="476250"/>
            <a:ext cx="3025775" cy="874713"/>
          </a:xfrm>
        </p:spPr>
        <p:txBody>
          <a:bodyPr/>
          <a:lstStyle/>
          <a:p>
            <a:r>
              <a:rPr lang="ru-RU" sz="2400"/>
              <a:t>Форма ППЭ 12 - 01</a:t>
            </a:r>
          </a:p>
        </p:txBody>
      </p:sp>
      <p:pic>
        <p:nvPicPr>
          <p:cNvPr id="42291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651500" cy="6858000"/>
          </a:xfrm>
          <a:noFill/>
          <a:ln/>
        </p:spPr>
      </p:pic>
      <p:sp>
        <p:nvSpPr>
          <p:cNvPr id="422916" name="Rectangle 4"/>
          <p:cNvSpPr>
            <a:spLocks noChangeArrowheads="1"/>
          </p:cNvSpPr>
          <p:nvPr/>
        </p:nvSpPr>
        <p:spPr bwMode="auto">
          <a:xfrm>
            <a:off x="5651500" y="1557338"/>
            <a:ext cx="3348038" cy="410845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ответственным организатором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ответственным организатором,  руководителем ППЭ и уполномоченным ГЭК</a:t>
            </a:r>
          </a:p>
          <a:p>
            <a:pPr marL="342900" indent="-342900"/>
            <a:r>
              <a:rPr lang="ru-RU"/>
              <a:t>3. Оригинал передаётся в РЦОИ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795963" y="476250"/>
            <a:ext cx="2879725" cy="874713"/>
          </a:xfrm>
        </p:spPr>
        <p:txBody>
          <a:bodyPr/>
          <a:lstStyle/>
          <a:p>
            <a:r>
              <a:rPr lang="ru-RU" sz="2400"/>
              <a:t>Фома ППЭ 12 - 02</a:t>
            </a:r>
          </a:p>
        </p:txBody>
      </p:sp>
      <p:pic>
        <p:nvPicPr>
          <p:cNvPr id="42393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651500" cy="6858000"/>
          </a:xfrm>
          <a:noFill/>
          <a:ln/>
        </p:spPr>
      </p:pic>
      <p:sp>
        <p:nvSpPr>
          <p:cNvPr id="423940" name="Rectangle 4"/>
          <p:cNvSpPr>
            <a:spLocks noChangeArrowheads="1"/>
          </p:cNvSpPr>
          <p:nvPr/>
        </p:nvSpPr>
        <p:spPr bwMode="auto">
          <a:xfrm>
            <a:off x="5795963" y="1484313"/>
            <a:ext cx="3348037" cy="191770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ответственным организатором</a:t>
            </a:r>
          </a:p>
          <a:p>
            <a:pPr marL="342900" indent="-342900"/>
            <a:r>
              <a:rPr lang="ru-RU"/>
              <a:t>2. Оригинал передаётся в РЦОИ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11863" y="476250"/>
            <a:ext cx="2952750" cy="874713"/>
          </a:xfrm>
        </p:spPr>
        <p:txBody>
          <a:bodyPr/>
          <a:lstStyle/>
          <a:p>
            <a:r>
              <a:rPr lang="ru-RU" sz="2400"/>
              <a:t>Форма ППЭ 13-01</a:t>
            </a:r>
          </a:p>
        </p:txBody>
      </p:sp>
      <p:pic>
        <p:nvPicPr>
          <p:cNvPr id="42496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795963" cy="6858000"/>
          </a:xfrm>
          <a:noFill/>
          <a:ln/>
        </p:spPr>
      </p:pic>
      <p:sp>
        <p:nvSpPr>
          <p:cNvPr id="424964" name="Rectangle 4"/>
          <p:cNvSpPr>
            <a:spLocks noChangeArrowheads="1"/>
          </p:cNvSpPr>
          <p:nvPr/>
        </p:nvSpPr>
        <p:spPr bwMode="auto">
          <a:xfrm>
            <a:off x="5795963" y="1557338"/>
            <a:ext cx="3348037" cy="3013075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руководителем ППЭ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 и уполномоченным ГЭК</a:t>
            </a:r>
          </a:p>
          <a:p>
            <a:pPr marL="342900" indent="-342900"/>
            <a:r>
              <a:rPr lang="ru-RU"/>
              <a:t>3. Оригинал передаётся в РЦОИ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867400" y="476250"/>
            <a:ext cx="3025775" cy="874713"/>
          </a:xfrm>
        </p:spPr>
        <p:txBody>
          <a:bodyPr/>
          <a:lstStyle/>
          <a:p>
            <a:r>
              <a:rPr lang="ru-RU" sz="2400"/>
              <a:t>Форма ППЭ 13-02</a:t>
            </a:r>
          </a:p>
        </p:txBody>
      </p:sp>
      <p:pic>
        <p:nvPicPr>
          <p:cNvPr id="42598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795963" cy="6858000"/>
          </a:xfrm>
          <a:noFill/>
          <a:ln/>
        </p:spPr>
      </p:pic>
      <p:sp>
        <p:nvSpPr>
          <p:cNvPr id="425988" name="Rectangle 4"/>
          <p:cNvSpPr>
            <a:spLocks noChangeArrowheads="1"/>
          </p:cNvSpPr>
          <p:nvPr/>
        </p:nvSpPr>
        <p:spPr bwMode="auto">
          <a:xfrm>
            <a:off x="5724525" y="1412875"/>
            <a:ext cx="3419475" cy="483870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руководителем ППЭ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ППЭ, уполномоченным ГЭК</a:t>
            </a:r>
          </a:p>
          <a:p>
            <a:pPr marL="342900" indent="-342900"/>
            <a:r>
              <a:rPr lang="ru-RU"/>
              <a:t>3. Оригинал передаётся в РЦОИ</a:t>
            </a:r>
          </a:p>
          <a:p>
            <a:pPr marL="342900" indent="-342900"/>
            <a:r>
              <a:rPr lang="ru-RU" b="1"/>
              <a:t>Замечания:</a:t>
            </a:r>
            <a:r>
              <a:rPr lang="ru-RU"/>
              <a:t> неправильная ориентация документа при печати (неверный формат).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867400" y="476250"/>
            <a:ext cx="3025775" cy="874713"/>
          </a:xfrm>
        </p:spPr>
        <p:txBody>
          <a:bodyPr/>
          <a:lstStyle/>
          <a:p>
            <a:r>
              <a:rPr lang="ru-RU" sz="2400"/>
              <a:t>Форма ППЭ 14-01</a:t>
            </a:r>
          </a:p>
        </p:txBody>
      </p:sp>
      <p:pic>
        <p:nvPicPr>
          <p:cNvPr id="42701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795963" cy="6858000"/>
          </a:xfrm>
          <a:noFill/>
          <a:ln/>
        </p:spPr>
      </p:pic>
      <p:sp>
        <p:nvSpPr>
          <p:cNvPr id="427012" name="Rectangle 4"/>
          <p:cNvSpPr>
            <a:spLocks noChangeArrowheads="1"/>
          </p:cNvSpPr>
          <p:nvPr/>
        </p:nvSpPr>
        <p:spPr bwMode="auto">
          <a:xfrm>
            <a:off x="5795963" y="1778000"/>
            <a:ext cx="3348037" cy="410845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уполномоченным ГЭК и руководителем ППЭ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 и уполномоченным ГЭК</a:t>
            </a:r>
          </a:p>
          <a:p>
            <a:pPr marL="342900" indent="-342900"/>
            <a:r>
              <a:rPr lang="ru-RU"/>
              <a:t>3. Оригинал остаётся у уполномоченного ГЭК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940425" y="476250"/>
            <a:ext cx="2952750" cy="874713"/>
          </a:xfrm>
        </p:spPr>
        <p:txBody>
          <a:bodyPr/>
          <a:lstStyle/>
          <a:p>
            <a:r>
              <a:rPr lang="ru-RU" sz="2400"/>
              <a:t>Форма ППЭ 14-02</a:t>
            </a:r>
          </a:p>
        </p:txBody>
      </p:sp>
      <p:pic>
        <p:nvPicPr>
          <p:cNvPr id="42803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795963" cy="6858000"/>
          </a:xfrm>
          <a:noFill/>
          <a:ln/>
        </p:spPr>
      </p:pic>
      <p:sp>
        <p:nvSpPr>
          <p:cNvPr id="428036" name="Rectangle 4"/>
          <p:cNvSpPr>
            <a:spLocks noChangeArrowheads="1"/>
          </p:cNvSpPr>
          <p:nvPr/>
        </p:nvSpPr>
        <p:spPr bwMode="auto">
          <a:xfrm>
            <a:off x="5795963" y="1557338"/>
            <a:ext cx="3348037" cy="3013075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руководителем ППЭ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руководителем ППЭ и уполномоченным ГЭК</a:t>
            </a:r>
          </a:p>
          <a:p>
            <a:pPr marL="342900" indent="-342900"/>
            <a:r>
              <a:rPr lang="ru-RU"/>
              <a:t>3. Оригинал передаётся в РЦОИ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11863" y="476250"/>
            <a:ext cx="3024187" cy="874713"/>
          </a:xfrm>
        </p:spPr>
        <p:txBody>
          <a:bodyPr/>
          <a:lstStyle/>
          <a:p>
            <a:r>
              <a:rPr lang="ru-RU" sz="2400"/>
              <a:t>Форма ППЭ-16</a:t>
            </a:r>
          </a:p>
        </p:txBody>
      </p:sp>
      <p:pic>
        <p:nvPicPr>
          <p:cNvPr id="42905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940425" cy="6858000"/>
          </a:xfrm>
          <a:noFill/>
          <a:ln/>
        </p:spPr>
      </p:pic>
      <p:sp>
        <p:nvSpPr>
          <p:cNvPr id="429060" name="Rectangle 4"/>
          <p:cNvSpPr>
            <a:spLocks noChangeArrowheads="1"/>
          </p:cNvSpPr>
          <p:nvPr/>
        </p:nvSpPr>
        <p:spPr bwMode="auto">
          <a:xfrm>
            <a:off x="6084888" y="1922463"/>
            <a:ext cx="3059112" cy="118745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автоматизировано</a:t>
            </a:r>
          </a:p>
          <a:p>
            <a:pPr marL="342900" indent="-34290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11863" y="476250"/>
            <a:ext cx="2808287" cy="874713"/>
          </a:xfrm>
        </p:spPr>
        <p:txBody>
          <a:bodyPr/>
          <a:lstStyle/>
          <a:p>
            <a:r>
              <a:rPr lang="ru-RU" sz="2400"/>
              <a:t>Форма ППЭ-18</a:t>
            </a:r>
          </a:p>
        </p:txBody>
      </p:sp>
      <p:pic>
        <p:nvPicPr>
          <p:cNvPr id="43008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5435600" cy="6858000"/>
          </a:xfrm>
          <a:noFill/>
          <a:ln/>
        </p:spPr>
      </p:pic>
      <p:sp>
        <p:nvSpPr>
          <p:cNvPr id="430084" name="Rectangle 4"/>
          <p:cNvSpPr>
            <a:spLocks noChangeArrowheads="1"/>
          </p:cNvSpPr>
          <p:nvPr/>
        </p:nvSpPr>
        <p:spPr bwMode="auto">
          <a:xfrm>
            <a:off x="5435600" y="1773238"/>
            <a:ext cx="3708400" cy="3378200"/>
          </a:xfrm>
          <a:prstGeom prst="rect">
            <a:avLst/>
          </a:prstGeom>
          <a:noFill/>
          <a:ln w="12700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/>
              <a:t>Заполняется общественным наблюдателем</a:t>
            </a:r>
          </a:p>
          <a:p>
            <a:pPr marL="342900" indent="-342900">
              <a:buFontTx/>
              <a:buAutoNum type="arabicPeriod"/>
            </a:pPr>
            <a:r>
              <a:rPr lang="ru-RU"/>
              <a:t>Подписывается общественным наблюдателем и уполномоченным ГЭК</a:t>
            </a:r>
          </a:p>
          <a:p>
            <a:pPr marL="342900" indent="-342900"/>
            <a:r>
              <a:rPr lang="ru-RU"/>
              <a:t>3. Оригинал передаётся в РЦОИ.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  <a:p>
            <a:endParaRPr lang="ru-RU"/>
          </a:p>
          <a:p>
            <a:pPr algn="ctr">
              <a:buFont typeface="Wingdings" pitchFamily="2" charset="2"/>
              <a:buNone/>
            </a:pPr>
            <a:r>
              <a:rPr lang="ru-RU" sz="4400" b="1"/>
              <a:t>Спасибо за внимание!</a:t>
            </a:r>
          </a:p>
          <a:p>
            <a:pPr algn="ctr">
              <a:buFont typeface="Wingdings" pitchFamily="2" charset="2"/>
              <a:buNone/>
            </a:pPr>
            <a:r>
              <a:rPr lang="ru-RU" sz="4400" b="1"/>
              <a:t>Желаем успеха!</a:t>
            </a:r>
          </a:p>
        </p:txBody>
      </p:sp>
      <p:sp>
        <p:nvSpPr>
          <p:cNvPr id="33178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ияева Г.А._15_04_13">
  <a:themeElements>
    <a:clrScheme name="Шаблон оформления 'Эскалатор' 1">
      <a:dk1>
        <a:srgbClr val="1D4337"/>
      </a:dk1>
      <a:lt1>
        <a:srgbClr val="DDFFDD"/>
      </a:lt1>
      <a:dk2>
        <a:srgbClr val="1D4944"/>
      </a:dk2>
      <a:lt2>
        <a:srgbClr val="220011"/>
      </a:lt2>
      <a:accent1>
        <a:srgbClr val="71AD49"/>
      </a:accent1>
      <a:accent2>
        <a:srgbClr val="15692B"/>
      </a:accent2>
      <a:accent3>
        <a:srgbClr val="EBFFEB"/>
      </a:accent3>
      <a:accent4>
        <a:srgbClr val="17382D"/>
      </a:accent4>
      <a:accent5>
        <a:srgbClr val="BBD3B1"/>
      </a:accent5>
      <a:accent6>
        <a:srgbClr val="125E26"/>
      </a:accent6>
      <a:hlink>
        <a:srgbClr val="7A8E32"/>
      </a:hlink>
      <a:folHlink>
        <a:srgbClr val="DFE34F"/>
      </a:folHlink>
    </a:clrScheme>
    <a:fontScheme name="Шаблон оформления 'Эскалатор'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Шаблон оформления 'Эскалатор' 1">
        <a:dk1>
          <a:srgbClr val="1D4337"/>
        </a:dk1>
        <a:lt1>
          <a:srgbClr val="DDFFDD"/>
        </a:lt1>
        <a:dk2>
          <a:srgbClr val="1D4944"/>
        </a:dk2>
        <a:lt2>
          <a:srgbClr val="220011"/>
        </a:lt2>
        <a:accent1>
          <a:srgbClr val="71AD49"/>
        </a:accent1>
        <a:accent2>
          <a:srgbClr val="15692B"/>
        </a:accent2>
        <a:accent3>
          <a:srgbClr val="EBFFEB"/>
        </a:accent3>
        <a:accent4>
          <a:srgbClr val="17382D"/>
        </a:accent4>
        <a:accent5>
          <a:srgbClr val="BBD3B1"/>
        </a:accent5>
        <a:accent6>
          <a:srgbClr val="125E26"/>
        </a:accent6>
        <a:hlink>
          <a:srgbClr val="7A8E32"/>
        </a:hlink>
        <a:folHlink>
          <a:srgbClr val="DFE34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Зияева Г.А._15_04_13</Template>
  <TotalTime>640</TotalTime>
  <Words>4040</Words>
  <Application>Microsoft Office PowerPoint</Application>
  <PresentationFormat>Экран (4:3)</PresentationFormat>
  <Paragraphs>392</Paragraphs>
  <Slides>86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86</vt:i4>
      </vt:variant>
    </vt:vector>
  </HeadingPairs>
  <TitlesOfParts>
    <vt:vector size="88" baseType="lpstr">
      <vt:lpstr>Зияева Г.А._15_04_13</vt:lpstr>
      <vt:lpstr>Документ</vt:lpstr>
      <vt:lpstr>Презентация PowerPoint</vt:lpstr>
      <vt:lpstr>Методические материалы  ФГУ «Федеральный центр тестирования»</vt:lpstr>
      <vt:lpstr>Презентация PowerPoint</vt:lpstr>
      <vt:lpstr>В аудиториях ППЭ должны быть:</vt:lpstr>
      <vt:lpstr>В аудиториях ППЭ должны быть:</vt:lpstr>
      <vt:lpstr>В ППЭ:</vt:lpstr>
      <vt:lpstr>Готовность ППЭ: </vt:lpstr>
      <vt:lpstr>В день проведения экзамена в ППЭ могут присутствовать:  </vt:lpstr>
      <vt:lpstr>Организатор в аудитории:  </vt:lpstr>
      <vt:lpstr>Организатор вне аудитории:</vt:lpstr>
      <vt:lpstr>Не забудьте взять с собой </vt:lpstr>
      <vt:lpstr>Документы из РЦОИ</vt:lpstr>
      <vt:lpstr>Вход участников в ППЭ:</vt:lpstr>
      <vt:lpstr>Вход участников в ППЭ:</vt:lpstr>
      <vt:lpstr>Вход участников в ППЭ:</vt:lpstr>
      <vt:lpstr>Проведение ЕГЭ в аудитории:  </vt:lpstr>
      <vt:lpstr>Проведение ЕГЭ в аудитории:</vt:lpstr>
      <vt:lpstr>В индивидуальном комплекте находятся: </vt:lpstr>
      <vt:lpstr>Презентация PowerPoint</vt:lpstr>
      <vt:lpstr>Проведение ЕГЭ в аудитории:</vt:lpstr>
      <vt:lpstr>Проведение ЕГЭ в аудитории:</vt:lpstr>
      <vt:lpstr>Проведение ЕГЭ в аудитории:</vt:lpstr>
      <vt:lpstr>Требования к соблюдению порядка проведения ЕГЭ в ППЭ:  </vt:lpstr>
      <vt:lpstr>Требования к соблюдению порядка проведения ЕГЭ в ППЭ:</vt:lpstr>
      <vt:lpstr>Презентация PowerPoint</vt:lpstr>
      <vt:lpstr>Продолжительность экзаменов:</vt:lpstr>
      <vt:lpstr>На экзаменах допускается использование</vt:lpstr>
      <vt:lpstr>Руководитель  ППЭ обязан:</vt:lpstr>
      <vt:lpstr>Руководитель ППЭ обязан:</vt:lpstr>
      <vt:lpstr>Презентация PowerPoint</vt:lpstr>
      <vt:lpstr>Руководитель ППЭ обязан:</vt:lpstr>
      <vt:lpstr>Руководитель ППЭ обязан:</vt:lpstr>
      <vt:lpstr>Руководитель ППЭ обязан:</vt:lpstr>
      <vt:lpstr>Руководитель ППЭ обязан:</vt:lpstr>
      <vt:lpstr>Организаторы ППЭ обязаны:</vt:lpstr>
      <vt:lpstr>Организаторы ППЭ обязаны:</vt:lpstr>
      <vt:lpstr>Организаторы ППЭ обязаны:</vt:lpstr>
      <vt:lpstr>Необходимо проверить:</vt:lpstr>
      <vt:lpstr>Презентация PowerPoint</vt:lpstr>
      <vt:lpstr>Не допускается</vt:lpstr>
      <vt:lpstr>Во время экзамена организатор в аудитории должен:  </vt:lpstr>
      <vt:lpstr>Во время экзамена организатор в аудитории должен:</vt:lpstr>
      <vt:lpstr>Замечания, выявленные на этапе верификации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Организатор ошибочно поставил подпись ( ставится в случае удаления или болезни)</vt:lpstr>
      <vt:lpstr> Подпись участника поставлена в поле «подпись ответственного организатора»</vt:lpstr>
      <vt:lpstr>Презентация PowerPoint</vt:lpstr>
      <vt:lpstr>Презентация PowerPoint</vt:lpstr>
      <vt:lpstr>Презентация PowerPoint</vt:lpstr>
      <vt:lpstr>Презентация PowerPoint</vt:lpstr>
      <vt:lpstr>БЛАНК ОТВЕТОВ №2</vt:lpstr>
      <vt:lpstr>Работа выполнена после знака «Z» </vt:lpstr>
      <vt:lpstr>Дополнительный бланк ответов: </vt:lpstr>
      <vt:lpstr>Презентация PowerPoint</vt:lpstr>
      <vt:lpstr>Организаторам запрещается:</vt:lpstr>
      <vt:lpstr>Удаление</vt:lpstr>
      <vt:lpstr>Презентация PowerPoint</vt:lpstr>
      <vt:lpstr>Завершение ЕГЭ в ППЭ</vt:lpstr>
      <vt:lpstr>Завершение ЕГЭ в ППЭ</vt:lpstr>
      <vt:lpstr>Завершение ЕГЭ в ППЭ</vt:lpstr>
      <vt:lpstr>Замечания при сдаче бланков</vt:lpstr>
      <vt:lpstr>Замечания по строгой отчетности</vt:lpstr>
      <vt:lpstr>Организатор вне аудитории должен:  </vt:lpstr>
      <vt:lpstr>Презентация PowerPoint</vt:lpstr>
      <vt:lpstr>Форма ППЭ-01</vt:lpstr>
      <vt:lpstr>Форма ППЭ-02</vt:lpstr>
      <vt:lpstr>Форма ППЭ-03</vt:lpstr>
      <vt:lpstr>Форма ППЭ 05-01</vt:lpstr>
      <vt:lpstr>Форма ППЭ 05-02</vt:lpstr>
      <vt:lpstr>Форма 06 - 01</vt:lpstr>
      <vt:lpstr>Форма 06 - 02</vt:lpstr>
      <vt:lpstr>Форма ППЭ 07-01</vt:lpstr>
      <vt:lpstr>Форма ППЭ 07-02</vt:lpstr>
      <vt:lpstr>Форма ППЭ 11 - 02</vt:lpstr>
      <vt:lpstr>Форма ППЭ 12 - 01</vt:lpstr>
      <vt:lpstr>Фома ППЭ 12 - 02</vt:lpstr>
      <vt:lpstr>Форма ППЭ 13-01</vt:lpstr>
      <vt:lpstr>Форма ППЭ 13-02</vt:lpstr>
      <vt:lpstr>Форма ППЭ 14-01</vt:lpstr>
      <vt:lpstr>Форма ППЭ 14-02</vt:lpstr>
      <vt:lpstr>Форма ППЭ-16</vt:lpstr>
      <vt:lpstr>Форма ППЭ-18</vt:lpstr>
      <vt:lpstr>Презентация PowerPoint</vt:lpstr>
    </vt:vector>
  </TitlesOfParts>
  <Company>ИМЦ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Компьютер-12</dc:creator>
  <cp:lastModifiedBy>Шаймарданова Алия</cp:lastModifiedBy>
  <cp:revision>27</cp:revision>
  <dcterms:created xsi:type="dcterms:W3CDTF">2013-04-26T08:23:02Z</dcterms:created>
  <dcterms:modified xsi:type="dcterms:W3CDTF">2014-03-16T14:05:49Z</dcterms:modified>
</cp:coreProperties>
</file>